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100"/>
  </p:notesMasterIdLst>
  <p:sldIdLst>
    <p:sldId id="1459" r:id="rId2"/>
    <p:sldId id="1435" r:id="rId3"/>
    <p:sldId id="1436" r:id="rId4"/>
    <p:sldId id="1437" r:id="rId5"/>
    <p:sldId id="1438" r:id="rId6"/>
    <p:sldId id="1439" r:id="rId7"/>
    <p:sldId id="1440" r:id="rId8"/>
    <p:sldId id="1441" r:id="rId9"/>
    <p:sldId id="1442" r:id="rId10"/>
    <p:sldId id="1443" r:id="rId11"/>
    <p:sldId id="1444" r:id="rId12"/>
    <p:sldId id="1445" r:id="rId13"/>
    <p:sldId id="1446" r:id="rId14"/>
    <p:sldId id="1447" r:id="rId15"/>
    <p:sldId id="1448" r:id="rId16"/>
    <p:sldId id="1449" r:id="rId17"/>
    <p:sldId id="1450" r:id="rId18"/>
    <p:sldId id="1451" r:id="rId19"/>
    <p:sldId id="1452" r:id="rId20"/>
    <p:sldId id="1453" r:id="rId21"/>
    <p:sldId id="1454" r:id="rId22"/>
    <p:sldId id="1455" r:id="rId23"/>
    <p:sldId id="1456" r:id="rId24"/>
    <p:sldId id="1457" r:id="rId25"/>
    <p:sldId id="1458" r:id="rId26"/>
    <p:sldId id="1033" r:id="rId27"/>
    <p:sldId id="1386" r:id="rId28"/>
    <p:sldId id="1322" r:id="rId29"/>
    <p:sldId id="1367" r:id="rId30"/>
    <p:sldId id="1368" r:id="rId31"/>
    <p:sldId id="1373" r:id="rId32"/>
    <p:sldId id="1384" r:id="rId33"/>
    <p:sldId id="1385" r:id="rId34"/>
    <p:sldId id="1392" r:id="rId35"/>
    <p:sldId id="1387" r:id="rId36"/>
    <p:sldId id="1388" r:id="rId37"/>
    <p:sldId id="1389" r:id="rId38"/>
    <p:sldId id="1390" r:id="rId39"/>
    <p:sldId id="1391" r:id="rId40"/>
    <p:sldId id="1396" r:id="rId41"/>
    <p:sldId id="1397" r:id="rId42"/>
    <p:sldId id="1398" r:id="rId43"/>
    <p:sldId id="1399" r:id="rId44"/>
    <p:sldId id="1400" r:id="rId45"/>
    <p:sldId id="1408" r:id="rId46"/>
    <p:sldId id="1401" r:id="rId47"/>
    <p:sldId id="1410" r:id="rId48"/>
    <p:sldId id="1402" r:id="rId49"/>
    <p:sldId id="1403" r:id="rId50"/>
    <p:sldId id="1404" r:id="rId51"/>
    <p:sldId id="1405" r:id="rId52"/>
    <p:sldId id="1406" r:id="rId53"/>
    <p:sldId id="1409" r:id="rId54"/>
    <p:sldId id="1428" r:id="rId55"/>
    <p:sldId id="1429" r:id="rId56"/>
    <p:sldId id="1430" r:id="rId57"/>
    <p:sldId id="1431" r:id="rId58"/>
    <p:sldId id="1324" r:id="rId59"/>
    <p:sldId id="1326" r:id="rId60"/>
    <p:sldId id="1333" r:id="rId61"/>
    <p:sldId id="1334" r:id="rId62"/>
    <p:sldId id="1335" r:id="rId63"/>
    <p:sldId id="1340" r:id="rId64"/>
    <p:sldId id="1347" r:id="rId65"/>
    <p:sldId id="1336" r:id="rId66"/>
    <p:sldId id="1337" r:id="rId67"/>
    <p:sldId id="1338" r:id="rId68"/>
    <p:sldId id="1339" r:id="rId69"/>
    <p:sldId id="1330" r:id="rId70"/>
    <p:sldId id="1348" r:id="rId71"/>
    <p:sldId id="1349" r:id="rId72"/>
    <p:sldId id="1342" r:id="rId73"/>
    <p:sldId id="1343" r:id="rId74"/>
    <p:sldId id="1351" r:id="rId75"/>
    <p:sldId id="1350" r:id="rId76"/>
    <p:sldId id="1352" r:id="rId77"/>
    <p:sldId id="1353" r:id="rId78"/>
    <p:sldId id="1355" r:id="rId79"/>
    <p:sldId id="1366" r:id="rId80"/>
    <p:sldId id="1356" r:id="rId81"/>
    <p:sldId id="1357" r:id="rId82"/>
    <p:sldId id="1358" r:id="rId83"/>
    <p:sldId id="1359" r:id="rId84"/>
    <p:sldId id="1360" r:id="rId85"/>
    <p:sldId id="1361" r:id="rId86"/>
    <p:sldId id="1362" r:id="rId87"/>
    <p:sldId id="1363" r:id="rId88"/>
    <p:sldId id="1365" r:id="rId89"/>
    <p:sldId id="1239" r:id="rId90"/>
    <p:sldId id="1242" r:id="rId91"/>
    <p:sldId id="1311" r:id="rId92"/>
    <p:sldId id="1313" r:id="rId93"/>
    <p:sldId id="1316" r:id="rId94"/>
    <p:sldId id="1434" r:id="rId95"/>
    <p:sldId id="1314" r:id="rId96"/>
    <p:sldId id="1315" r:id="rId97"/>
    <p:sldId id="1317" r:id="rId98"/>
    <p:sldId id="1318"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2880" userDrawn="1">
          <p15:clr>
            <a:srgbClr val="A4A3A4"/>
          </p15:clr>
        </p15:guide>
        <p15:guide id="3" pos="249" userDrawn="1">
          <p15:clr>
            <a:srgbClr val="A4A3A4"/>
          </p15:clr>
        </p15:guide>
        <p15:guide id="4"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542"/>
    <a:srgbClr val="F2F2F2"/>
    <a:srgbClr val="46A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69636" autoAdjust="0"/>
  </p:normalViewPr>
  <p:slideViewPr>
    <p:cSldViewPr snapToGrid="0" showGuides="1">
      <p:cViewPr varScale="1">
        <p:scale>
          <a:sx n="51" d="100"/>
          <a:sy n="51" d="100"/>
        </p:scale>
        <p:origin x="2196" y="72"/>
      </p:cViewPr>
      <p:guideLst>
        <p:guide orient="horz" pos="482"/>
        <p:guide pos="2880"/>
        <p:guide pos="249"/>
        <p:guide orient="horz" pos="2092"/>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t>‹#›</a:t>
            </a:fld>
            <a:endParaRPr lang="zh-CN" altLang="en-US"/>
          </a:p>
        </p:txBody>
      </p:sp>
    </p:spTree>
    <p:extLst>
      <p:ext uri="{BB962C8B-B14F-4D97-AF65-F5344CB8AC3E}">
        <p14:creationId xmlns:p14="http://schemas.microsoft.com/office/powerpoint/2010/main"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latin typeface="+mn-ea"/>
                <a:ea typeface="+mn-ea"/>
              </a:rPr>
              <a:t>SVN/GIT</a:t>
            </a:r>
            <a:r>
              <a:rPr lang="zh-CN" altLang="en-US" sz="1800" dirty="0" smtClean="0">
                <a:latin typeface="+mn-ea"/>
                <a:ea typeface="+mn-ea"/>
              </a:rPr>
              <a:t>代码管理中心</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25</a:t>
            </a:fld>
            <a:endParaRPr lang="zh-CN" altLang="en-US"/>
          </a:p>
        </p:txBody>
      </p:sp>
    </p:spTree>
    <p:extLst>
      <p:ext uri="{BB962C8B-B14F-4D97-AF65-F5344CB8AC3E}">
        <p14:creationId xmlns:p14="http://schemas.microsoft.com/office/powerpoint/2010/main" val="20620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latin typeface="+mn-ea"/>
              </a:rPr>
              <a:t>Client</a:t>
            </a:r>
            <a:r>
              <a:rPr lang="zh-CN" altLang="en-US" sz="1800" dirty="0" smtClean="0">
                <a:latin typeface="+mn-ea"/>
              </a:rPr>
              <a:t>：用户请求端</a:t>
            </a:r>
            <a:endParaRPr lang="en-US" altLang="zh-CN" sz="1800" dirty="0" smtClean="0">
              <a:latin typeface="+mn-ea"/>
            </a:endParaRPr>
          </a:p>
          <a:p>
            <a:r>
              <a:rPr lang="en-US" altLang="zh-CN" sz="1800" dirty="0" smtClean="0">
                <a:latin typeface="+mn-ea"/>
              </a:rPr>
              <a:t>DOCKER_HOST</a:t>
            </a:r>
            <a:r>
              <a:rPr lang="zh-CN" altLang="en-US" sz="1800" dirty="0" smtClean="0">
                <a:latin typeface="+mn-ea"/>
              </a:rPr>
              <a:t>：运行容器的主机</a:t>
            </a:r>
          </a:p>
          <a:p>
            <a:r>
              <a:rPr lang="en-US" altLang="zh-CN" sz="1800" dirty="0" smtClean="0">
                <a:latin typeface="+mn-ea"/>
              </a:rPr>
              <a:t>Containers</a:t>
            </a:r>
            <a:r>
              <a:rPr lang="zh-CN" altLang="en-US" sz="1800" dirty="0" smtClean="0">
                <a:latin typeface="+mn-ea"/>
              </a:rPr>
              <a:t>：容器，独立运行的一个或一组应用。</a:t>
            </a:r>
          </a:p>
          <a:p>
            <a:r>
              <a:rPr lang="en-US" altLang="zh-CN" sz="1800" dirty="0" smtClean="0">
                <a:latin typeface="+mn-ea"/>
              </a:rPr>
              <a:t>Images</a:t>
            </a:r>
            <a:r>
              <a:rPr lang="zh-CN" altLang="en-US" sz="1800" dirty="0" smtClean="0">
                <a:latin typeface="+mn-ea"/>
              </a:rPr>
              <a:t>：镜像，用于创建 </a:t>
            </a:r>
            <a:r>
              <a:rPr lang="en-US" altLang="zh-CN" sz="1800" dirty="0" smtClean="0">
                <a:latin typeface="+mn-ea"/>
              </a:rPr>
              <a:t>Docker </a:t>
            </a:r>
            <a:r>
              <a:rPr lang="zh-CN" altLang="en-US" sz="1800" dirty="0" smtClean="0">
                <a:latin typeface="+mn-ea"/>
              </a:rPr>
              <a:t>容器的模板。</a:t>
            </a:r>
          </a:p>
          <a:p>
            <a:r>
              <a:rPr lang="en-US" altLang="zh-CN" sz="1800" dirty="0" smtClean="0">
                <a:latin typeface="+mn-ea"/>
              </a:rPr>
              <a:t>Registry</a:t>
            </a:r>
            <a:r>
              <a:rPr lang="zh-CN" altLang="en-US" sz="1800" dirty="0" smtClean="0">
                <a:latin typeface="+mn-ea"/>
              </a:rPr>
              <a:t>：镜像仓库。</a:t>
            </a:r>
            <a:endParaRPr lang="zh-CN" altLang="en-US" sz="1800" i="0" dirty="0" smtClean="0">
              <a:effectLst/>
              <a:latin typeface="+mn-ea"/>
            </a:endParaRPr>
          </a:p>
          <a:p>
            <a:endParaRPr lang="en-US" altLang="zh-CN" sz="1800" dirty="0" smtClean="0">
              <a:latin typeface="+mn-ea"/>
              <a:ea typeface="+mn-ea"/>
            </a:endParaRPr>
          </a:p>
          <a:p>
            <a:r>
              <a:rPr lang="en-US" altLang="zh-CN" sz="1200" b="1" i="0" kern="1200" dirty="0" smtClean="0">
                <a:solidFill>
                  <a:schemeClr val="tx1"/>
                </a:solidFill>
                <a:effectLst/>
                <a:latin typeface="+mn-lt"/>
                <a:ea typeface="+mn-ea"/>
                <a:cs typeface="+mn-cs"/>
              </a:rPr>
              <a:t>DOCKER_HOST</a:t>
            </a:r>
            <a:r>
              <a:rPr lang="zh-CN" altLang="en-US" sz="1200" b="0" i="0" kern="1200" dirty="0" smtClean="0">
                <a:solidFill>
                  <a:schemeClr val="tx1"/>
                </a:solidFill>
                <a:effectLst/>
                <a:latin typeface="+mn-lt"/>
                <a:ea typeface="+mn-ea"/>
                <a:cs typeface="+mn-cs"/>
              </a:rPr>
              <a:t>是一台启动了 </a:t>
            </a:r>
            <a:r>
              <a:rPr lang="en-US" altLang="zh-CN" sz="1200" b="1" i="0" kern="1200" dirty="0" smtClean="0">
                <a:solidFill>
                  <a:schemeClr val="tx1"/>
                </a:solidFill>
                <a:effectLst/>
                <a:latin typeface="+mn-lt"/>
                <a:ea typeface="+mn-ea"/>
                <a:cs typeface="+mn-cs"/>
              </a:rPr>
              <a:t>Docker daemon</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dockerd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的机器，当然这个</a:t>
            </a:r>
            <a:r>
              <a:rPr lang="en-US" altLang="zh-CN" sz="1800" dirty="0" err="1" smtClean="0"/>
              <a:t>dockerd</a:t>
            </a:r>
            <a:r>
              <a:rPr lang="zh-CN" altLang="en-US" sz="1200" b="0" i="0" kern="1200" dirty="0" smtClean="0">
                <a:solidFill>
                  <a:schemeClr val="tx1"/>
                </a:solidFill>
                <a:effectLst/>
                <a:latin typeface="+mn-lt"/>
                <a:ea typeface="+mn-ea"/>
                <a:cs typeface="+mn-cs"/>
              </a:rPr>
              <a:t>可以在本地也可以在远端，也就是说可以远程控制一台装有</a:t>
            </a:r>
            <a:r>
              <a:rPr lang="en-US" altLang="zh-CN" sz="1800" dirty="0" err="1" smtClean="0"/>
              <a:t>dockerd</a:t>
            </a:r>
            <a:r>
              <a:rPr lang="zh-CN" altLang="en-US" sz="1200" b="0" i="0" kern="1200" dirty="0" smtClean="0">
                <a:solidFill>
                  <a:schemeClr val="tx1"/>
                </a:solidFill>
                <a:effectLst/>
                <a:latin typeface="+mn-lt"/>
                <a:ea typeface="+mn-ea"/>
                <a:cs typeface="+mn-cs"/>
              </a:rPr>
              <a:t>的设备。一般来说 </a:t>
            </a:r>
            <a:r>
              <a:rPr lang="en-US" altLang="zh-CN" sz="1200" b="0" i="0" kern="1200" dirty="0" smtClean="0">
                <a:solidFill>
                  <a:schemeClr val="tx1"/>
                </a:solidFill>
                <a:effectLst/>
                <a:latin typeface="+mn-lt"/>
                <a:ea typeface="+mn-ea"/>
                <a:cs typeface="+mn-cs"/>
              </a:rPr>
              <a:t>client</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dockerd</a:t>
            </a:r>
            <a:r>
              <a:rPr lang="zh-CN" altLang="en-US" sz="1200" b="0" i="0" kern="1200" dirty="0" smtClean="0">
                <a:solidFill>
                  <a:schemeClr val="tx1"/>
                </a:solidFill>
                <a:effectLst/>
                <a:latin typeface="+mn-lt"/>
                <a:ea typeface="+mn-ea"/>
                <a:cs typeface="+mn-cs"/>
              </a:rPr>
              <a:t>是在同一个机器上的</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err="1" smtClean="0">
                <a:latin typeface="微软雅黑" panose="020B0503020204020204" pitchFamily="34" charset="-122"/>
                <a:ea typeface="微软雅黑" panose="020B0503020204020204" pitchFamily="34" charset="-122"/>
              </a:rPr>
              <a:t>docker</a:t>
            </a:r>
            <a:r>
              <a:rPr lang="zh-CN" altLang="en-US" sz="1800" dirty="0" smtClean="0">
                <a:latin typeface="微软雅黑" panose="020B0503020204020204" pitchFamily="34" charset="-122"/>
                <a:ea typeface="微软雅黑" panose="020B0503020204020204" pitchFamily="34" charset="-122"/>
              </a:rPr>
              <a:t>使用</a:t>
            </a:r>
            <a:r>
              <a:rPr lang="en-US" altLang="zh-CN" sz="1800" dirty="0" smtClean="0">
                <a:latin typeface="微软雅黑" panose="020B0503020204020204" pitchFamily="34" charset="-122"/>
                <a:ea typeface="微软雅黑" panose="020B0503020204020204" pitchFamily="34" charset="-122"/>
              </a:rPr>
              <a:t>C/S</a:t>
            </a:r>
            <a:r>
              <a:rPr lang="zh-CN" altLang="en-US" sz="1800" dirty="0" smtClean="0">
                <a:latin typeface="微软雅黑" panose="020B0503020204020204" pitchFamily="34" charset="-122"/>
                <a:ea typeface="微软雅黑" panose="020B0503020204020204" pitchFamily="34" charset="-122"/>
              </a:rPr>
              <a:t>架构，</a:t>
            </a:r>
            <a:r>
              <a:rPr lang="en-US" altLang="zh-CN" sz="1800" dirty="0" err="1" smtClean="0">
                <a:latin typeface="微软雅黑" panose="020B0503020204020204" pitchFamily="34" charset="-122"/>
                <a:ea typeface="微软雅黑" panose="020B0503020204020204" pitchFamily="34" charset="-122"/>
              </a:rPr>
              <a:t>docker</a:t>
            </a:r>
            <a:r>
              <a:rPr lang="en-US" altLang="zh-CN" sz="1800" dirty="0" smtClean="0">
                <a:latin typeface="微软雅黑" panose="020B0503020204020204" pitchFamily="34" charset="-122"/>
                <a:ea typeface="微软雅黑" panose="020B0503020204020204" pitchFamily="34" charset="-122"/>
              </a:rPr>
              <a:t> daemon</a:t>
            </a:r>
            <a:r>
              <a:rPr lang="zh-CN" altLang="en-US" sz="1800" dirty="0" smtClean="0">
                <a:latin typeface="微软雅黑" panose="020B0503020204020204" pitchFamily="34" charset="-122"/>
                <a:ea typeface="微软雅黑" panose="020B0503020204020204" pitchFamily="34" charset="-122"/>
              </a:rPr>
              <a:t>作为</a:t>
            </a:r>
            <a:r>
              <a:rPr lang="en-US" altLang="zh-CN" sz="1800" dirty="0" smtClean="0">
                <a:latin typeface="微软雅黑" panose="020B0503020204020204" pitchFamily="34" charset="-122"/>
                <a:ea typeface="微软雅黑" panose="020B0503020204020204" pitchFamily="34" charset="-122"/>
              </a:rPr>
              <a:t>server</a:t>
            </a:r>
            <a:r>
              <a:rPr lang="zh-CN" altLang="en-US" sz="1800" dirty="0" smtClean="0">
                <a:latin typeface="微软雅黑" panose="020B0503020204020204" pitchFamily="34" charset="-122"/>
                <a:ea typeface="微软雅黑" panose="020B0503020204020204" pitchFamily="34" charset="-122"/>
              </a:rPr>
              <a:t>端接受</a:t>
            </a:r>
            <a:r>
              <a:rPr lang="en-US" altLang="zh-CN" sz="1800" dirty="0" smtClean="0">
                <a:latin typeface="微软雅黑" panose="020B0503020204020204" pitchFamily="34" charset="-122"/>
                <a:ea typeface="微软雅黑" panose="020B0503020204020204" pitchFamily="34" charset="-122"/>
              </a:rPr>
              <a:t>client</a:t>
            </a:r>
            <a:r>
              <a:rPr lang="zh-CN" altLang="en-US" sz="1800" dirty="0" smtClean="0">
                <a:latin typeface="微软雅黑" panose="020B0503020204020204" pitchFamily="34" charset="-122"/>
                <a:ea typeface="微软雅黑" panose="020B0503020204020204" pitchFamily="34" charset="-122"/>
              </a:rPr>
              <a:t>的请求，并处理（创建、运行、分发容器），客户端和服务器可以运行在一个机器上，也通过</a:t>
            </a:r>
            <a:r>
              <a:rPr lang="en-US" altLang="zh-CN" sz="1800" dirty="0" err="1" smtClean="0">
                <a:latin typeface="微软雅黑" panose="020B0503020204020204" pitchFamily="34" charset="-122"/>
                <a:ea typeface="微软雅黑" panose="020B0503020204020204" pitchFamily="34" charset="-122"/>
              </a:rPr>
              <a:t>sockerts</a:t>
            </a:r>
            <a:r>
              <a:rPr lang="zh-CN" altLang="en-US" sz="1800" dirty="0" smtClean="0">
                <a:latin typeface="微软雅黑" panose="020B0503020204020204" pitchFamily="34" charset="-122"/>
                <a:ea typeface="微软雅黑" panose="020B0503020204020204" pitchFamily="34" charset="-122"/>
              </a:rPr>
              <a:t>或者</a:t>
            </a:r>
            <a:r>
              <a:rPr lang="en-US" altLang="zh-CN" sz="1800" dirty="0" smtClean="0">
                <a:latin typeface="微软雅黑" panose="020B0503020204020204" pitchFamily="34" charset="-122"/>
                <a:ea typeface="微软雅黑" panose="020B0503020204020204" pitchFamily="34" charset="-122"/>
              </a:rPr>
              <a:t>RESTful API</a:t>
            </a:r>
            <a:r>
              <a:rPr lang="zh-CN" altLang="en-US" sz="1800" dirty="0" smtClean="0">
                <a:latin typeface="微软雅黑" panose="020B0503020204020204" pitchFamily="34" charset="-122"/>
                <a:ea typeface="微软雅黑" panose="020B0503020204020204" pitchFamily="34" charset="-122"/>
              </a:rPr>
              <a:t>通信。</a:t>
            </a:r>
          </a:p>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34</a:t>
            </a:fld>
            <a:endParaRPr lang="zh-CN" altLang="en-US"/>
          </a:p>
        </p:txBody>
      </p:sp>
    </p:spTree>
    <p:extLst>
      <p:ext uri="{BB962C8B-B14F-4D97-AF65-F5344CB8AC3E}">
        <p14:creationId xmlns:p14="http://schemas.microsoft.com/office/powerpoint/2010/main" val="261923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35</a:t>
            </a:fld>
            <a:endParaRPr lang="zh-CN" altLang="en-US"/>
          </a:p>
        </p:txBody>
      </p:sp>
    </p:spTree>
    <p:extLst>
      <p:ext uri="{BB962C8B-B14F-4D97-AF65-F5344CB8AC3E}">
        <p14:creationId xmlns:p14="http://schemas.microsoft.com/office/powerpoint/2010/main" val="3508179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smtClean="0">
                <a:latin typeface="+mn-ea"/>
                <a:ea typeface="+mn-ea"/>
              </a:rPr>
              <a:t>操作系统层虚拟化：</a:t>
            </a:r>
            <a:r>
              <a:rPr lang="en-US" altLang="zh-CN" sz="1800" dirty="0" smtClean="0">
                <a:latin typeface="+mn-ea"/>
                <a:ea typeface="+mn-ea"/>
              </a:rPr>
              <a:t>Operating-system-level virtualization </a:t>
            </a:r>
            <a:r>
              <a:rPr lang="zh-CN" altLang="en-US" sz="1800" dirty="0" smtClean="0">
                <a:latin typeface="+mn-ea"/>
                <a:ea typeface="+mn-ea"/>
              </a:rPr>
              <a:t>也被叫做容器，它</a:t>
            </a:r>
            <a:r>
              <a:rPr lang="zh-CN" altLang="en-US" sz="1200" b="0" i="0" kern="1200" dirty="0" smtClean="0">
                <a:solidFill>
                  <a:schemeClr val="tx1"/>
                </a:solidFill>
                <a:effectLst/>
                <a:latin typeface="+mn-lt"/>
                <a:ea typeface="+mn-ea"/>
                <a:cs typeface="+mn-cs"/>
              </a:rPr>
              <a:t>有独立的文件系统，进程系统，内存系统。</a:t>
            </a:r>
            <a:endParaRPr lang="zh-CN" altLang="en-US" sz="1800" dirty="0" smtClean="0">
              <a:latin typeface="+mn-ea"/>
              <a:ea typeface="+mn-ea"/>
            </a:endParaRPr>
          </a:p>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36</a:t>
            </a:fld>
            <a:endParaRPr lang="zh-CN" altLang="en-US"/>
          </a:p>
        </p:txBody>
      </p:sp>
    </p:spTree>
    <p:extLst>
      <p:ext uri="{BB962C8B-B14F-4D97-AF65-F5344CB8AC3E}">
        <p14:creationId xmlns:p14="http://schemas.microsoft.com/office/powerpoint/2010/main" val="2337507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37</a:t>
            </a:fld>
            <a:endParaRPr lang="zh-CN" altLang="en-US"/>
          </a:p>
        </p:txBody>
      </p:sp>
    </p:spTree>
    <p:extLst>
      <p:ext uri="{BB962C8B-B14F-4D97-AF65-F5344CB8AC3E}">
        <p14:creationId xmlns:p14="http://schemas.microsoft.com/office/powerpoint/2010/main" val="17398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38</a:t>
            </a:fld>
            <a:endParaRPr lang="zh-CN" altLang="en-US"/>
          </a:p>
        </p:txBody>
      </p:sp>
    </p:spTree>
    <p:extLst>
      <p:ext uri="{BB962C8B-B14F-4D97-AF65-F5344CB8AC3E}">
        <p14:creationId xmlns:p14="http://schemas.microsoft.com/office/powerpoint/2010/main" val="203789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39</a:t>
            </a:fld>
            <a:endParaRPr lang="zh-CN" altLang="en-US"/>
          </a:p>
        </p:txBody>
      </p:sp>
    </p:spTree>
    <p:extLst>
      <p:ext uri="{BB962C8B-B14F-4D97-AF65-F5344CB8AC3E}">
        <p14:creationId xmlns:p14="http://schemas.microsoft.com/office/powerpoint/2010/main" val="156154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40</a:t>
            </a:fld>
            <a:endParaRPr lang="zh-CN" altLang="en-US"/>
          </a:p>
        </p:txBody>
      </p:sp>
    </p:spTree>
    <p:extLst>
      <p:ext uri="{BB962C8B-B14F-4D97-AF65-F5344CB8AC3E}">
        <p14:creationId xmlns:p14="http://schemas.microsoft.com/office/powerpoint/2010/main" val="260003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内核空间是 </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刚启动时会加载 </a:t>
            </a:r>
            <a:r>
              <a:rPr lang="en-US" altLang="zh-CN" sz="1200" b="0" i="0" kern="1200" dirty="0" err="1" smtClean="0">
                <a:solidFill>
                  <a:schemeClr val="tx1"/>
                </a:solidFill>
                <a:effectLst/>
                <a:latin typeface="+mn-lt"/>
                <a:ea typeface="+mn-ea"/>
                <a:cs typeface="+mn-cs"/>
              </a:rPr>
              <a:t>bootfs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文件系统，之后 </a:t>
            </a:r>
            <a:r>
              <a:rPr lang="en-US" altLang="zh-CN" sz="1200" b="0" i="0" kern="1200" dirty="0" err="1" smtClean="0">
                <a:solidFill>
                  <a:schemeClr val="tx1"/>
                </a:solidFill>
                <a:effectLst/>
                <a:latin typeface="+mn-lt"/>
                <a:ea typeface="+mn-ea"/>
                <a:cs typeface="+mn-cs"/>
              </a:rPr>
              <a:t>bootfs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会被卸载掉。用户空间的文件系统是 </a:t>
            </a:r>
            <a:r>
              <a:rPr lang="en-US" altLang="zh-CN" sz="1200" b="0" i="0" kern="1200" dirty="0" err="1" smtClean="0">
                <a:solidFill>
                  <a:schemeClr val="tx1"/>
                </a:solidFill>
                <a:effectLst/>
                <a:latin typeface="+mn-lt"/>
                <a:ea typeface="+mn-ea"/>
                <a:cs typeface="+mn-cs"/>
              </a:rPr>
              <a:t>rootfs</a:t>
            </a:r>
            <a:r>
              <a:rPr lang="zh-CN" altLang="en-US" sz="1200" b="0" i="0" kern="1200" dirty="0" smtClean="0">
                <a:solidFill>
                  <a:schemeClr val="tx1"/>
                </a:solidFill>
                <a:effectLst/>
                <a:latin typeface="+mn-lt"/>
                <a:ea typeface="+mn-ea"/>
                <a:cs typeface="+mn-cs"/>
              </a:rPr>
              <a:t>，包含我们熟悉的 </a:t>
            </a:r>
            <a:r>
              <a:rPr lang="en-US" altLang="zh-CN" sz="1200" b="0" i="0" kern="1200" dirty="0" smtClean="0">
                <a:solidFill>
                  <a:schemeClr val="tx1"/>
                </a:solidFill>
                <a:effectLst/>
                <a:latin typeface="+mn-lt"/>
                <a:ea typeface="+mn-ea"/>
                <a:cs typeface="+mn-cs"/>
              </a:rPr>
              <a:t>/dev, /</a:t>
            </a:r>
            <a:r>
              <a:rPr lang="en-US" altLang="zh-CN" sz="1200" b="0" i="0" kern="1200" dirty="0" err="1" smtClean="0">
                <a:solidFill>
                  <a:schemeClr val="tx1"/>
                </a:solidFill>
                <a:effectLst/>
                <a:latin typeface="+mn-lt"/>
                <a:ea typeface="+mn-ea"/>
                <a:cs typeface="+mn-cs"/>
              </a:rPr>
              <a:t>proc</a:t>
            </a:r>
            <a:r>
              <a:rPr lang="en-US" altLang="zh-CN" sz="1200" b="0" i="0" kern="1200" dirty="0" smtClean="0">
                <a:solidFill>
                  <a:schemeClr val="tx1"/>
                </a:solidFill>
                <a:effectLst/>
                <a:latin typeface="+mn-lt"/>
                <a:ea typeface="+mn-ea"/>
                <a:cs typeface="+mn-cs"/>
              </a:rPr>
              <a:t>, /bin </a:t>
            </a:r>
            <a:r>
              <a:rPr lang="zh-CN" altLang="en-US" sz="1200" b="0" i="0" kern="1200" dirty="0" smtClean="0">
                <a:solidFill>
                  <a:schemeClr val="tx1"/>
                </a:solidFill>
                <a:effectLst/>
                <a:latin typeface="+mn-lt"/>
                <a:ea typeface="+mn-ea"/>
                <a:cs typeface="+mn-cs"/>
              </a:rPr>
              <a:t>等目录。</a:t>
            </a:r>
          </a:p>
          <a:p>
            <a:r>
              <a:rPr lang="zh-CN" altLang="en-US" sz="1200" b="0" i="0" kern="1200" dirty="0" smtClean="0">
                <a:solidFill>
                  <a:schemeClr val="tx1"/>
                </a:solidFill>
                <a:effectLst/>
                <a:latin typeface="+mn-lt"/>
                <a:ea typeface="+mn-ea"/>
                <a:cs typeface="+mn-cs"/>
              </a:rPr>
              <a:t>对于 </a:t>
            </a:r>
            <a:r>
              <a:rPr lang="en-US" altLang="zh-CN" sz="1200" b="0" i="0" kern="1200" dirty="0" smtClean="0">
                <a:solidFill>
                  <a:schemeClr val="tx1"/>
                </a:solidFill>
                <a:effectLst/>
                <a:latin typeface="+mn-lt"/>
                <a:ea typeface="+mn-ea"/>
                <a:cs typeface="+mn-cs"/>
              </a:rPr>
              <a:t>base </a:t>
            </a:r>
            <a:r>
              <a:rPr lang="zh-CN" altLang="en-US" sz="1200" b="0" i="0" kern="1200" dirty="0" smtClean="0">
                <a:solidFill>
                  <a:schemeClr val="tx1"/>
                </a:solidFill>
                <a:effectLst/>
                <a:latin typeface="+mn-lt"/>
                <a:ea typeface="+mn-ea"/>
                <a:cs typeface="+mn-cs"/>
              </a:rPr>
              <a:t>镜像来说，底层直接用 </a:t>
            </a:r>
            <a:r>
              <a:rPr lang="en-US" altLang="zh-CN" sz="1200" b="0" i="0" kern="1200" dirty="0" smtClean="0">
                <a:solidFill>
                  <a:schemeClr val="tx1"/>
                </a:solidFill>
                <a:effectLst/>
                <a:latin typeface="+mn-lt"/>
                <a:ea typeface="+mn-ea"/>
                <a:cs typeface="+mn-cs"/>
              </a:rPr>
              <a:t>Host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，自己只需要提供 </a:t>
            </a:r>
            <a:r>
              <a:rPr lang="en-US" altLang="zh-CN" sz="1200" b="0" i="0" kern="1200" dirty="0" err="1" smtClean="0">
                <a:solidFill>
                  <a:schemeClr val="tx1"/>
                </a:solidFill>
                <a:effectLst/>
                <a:latin typeface="+mn-lt"/>
                <a:ea typeface="+mn-ea"/>
                <a:cs typeface="+mn-cs"/>
              </a:rPr>
              <a:t>rootfs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就行了。</a:t>
            </a:r>
          </a:p>
          <a:p>
            <a:r>
              <a:rPr lang="zh-CN" altLang="en-US" sz="1200" b="0" i="0" kern="1200" dirty="0" smtClean="0">
                <a:solidFill>
                  <a:schemeClr val="tx1"/>
                </a:solidFill>
                <a:effectLst/>
                <a:latin typeface="+mn-lt"/>
                <a:ea typeface="+mn-ea"/>
                <a:cs typeface="+mn-cs"/>
              </a:rPr>
              <a:t>而对于一个精简的 </a:t>
            </a:r>
            <a:r>
              <a:rPr lang="en-US" altLang="zh-CN" sz="1200" b="0" i="0" kern="1200" dirty="0" smtClean="0">
                <a:solidFill>
                  <a:schemeClr val="tx1"/>
                </a:solidFill>
                <a:effectLst/>
                <a:latin typeface="+mn-lt"/>
                <a:ea typeface="+mn-ea"/>
                <a:cs typeface="+mn-cs"/>
              </a:rPr>
              <a:t>OS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可以很小，只需要包括最基本的命令、工具和程序库就可以了。相比其他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发行版，</a:t>
            </a:r>
            <a:r>
              <a:rPr lang="en-US" altLang="zh-CN" sz="1200" b="0" i="0" kern="1200" dirty="0" smtClean="0">
                <a:solidFill>
                  <a:schemeClr val="tx1"/>
                </a:solidFill>
                <a:effectLst/>
                <a:latin typeface="+mn-lt"/>
                <a:ea typeface="+mn-ea"/>
                <a:cs typeface="+mn-cs"/>
              </a:rPr>
              <a:t>CentOS </a:t>
            </a:r>
            <a:r>
              <a:rPr lang="zh-CN" altLang="en-US" sz="1200" b="0" i="0" kern="1200" dirty="0" smtClean="0">
                <a:solidFill>
                  <a:schemeClr val="tx1"/>
                </a:solidFill>
                <a:effectLst/>
                <a:latin typeface="+mn-lt"/>
                <a:ea typeface="+mn-ea"/>
                <a:cs typeface="+mn-cs"/>
              </a:rPr>
              <a:t>的 </a:t>
            </a:r>
            <a:r>
              <a:rPr lang="en-US" altLang="zh-CN" sz="1200" b="0" i="0" kern="1200" dirty="0" err="1" smtClean="0">
                <a:solidFill>
                  <a:schemeClr val="tx1"/>
                </a:solidFill>
                <a:effectLst/>
                <a:latin typeface="+mn-lt"/>
                <a:ea typeface="+mn-ea"/>
                <a:cs typeface="+mn-cs"/>
              </a:rPr>
              <a:t>rootfs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已经算臃肿的了，</a:t>
            </a:r>
            <a:r>
              <a:rPr lang="en-US" altLang="zh-CN" sz="1200" b="0" i="0" kern="1200" dirty="0" smtClean="0">
                <a:solidFill>
                  <a:schemeClr val="tx1"/>
                </a:solidFill>
                <a:effectLst/>
                <a:latin typeface="+mn-lt"/>
                <a:ea typeface="+mn-ea"/>
                <a:cs typeface="+mn-cs"/>
              </a:rPr>
              <a:t>alpine </a:t>
            </a:r>
            <a:r>
              <a:rPr lang="zh-CN" altLang="en-US" sz="1200" b="0" i="0" kern="1200" dirty="0" smtClean="0">
                <a:solidFill>
                  <a:schemeClr val="tx1"/>
                </a:solidFill>
                <a:effectLst/>
                <a:latin typeface="+mn-lt"/>
                <a:ea typeface="+mn-ea"/>
                <a:cs typeface="+mn-cs"/>
              </a:rPr>
              <a:t>还不到 </a:t>
            </a:r>
            <a:r>
              <a:rPr lang="en-US" altLang="zh-CN" sz="1200" b="0" i="0" kern="1200" dirty="0" smtClean="0">
                <a:solidFill>
                  <a:schemeClr val="tx1"/>
                </a:solidFill>
                <a:effectLst/>
                <a:latin typeface="+mn-lt"/>
                <a:ea typeface="+mn-ea"/>
                <a:cs typeface="+mn-cs"/>
              </a:rPr>
              <a:t>10MB</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我们平时安装的 </a:t>
            </a:r>
            <a:r>
              <a:rPr lang="en-US" altLang="zh-CN" sz="1200" b="0" i="0" kern="1200" dirty="0" smtClean="0">
                <a:solidFill>
                  <a:schemeClr val="tx1"/>
                </a:solidFill>
                <a:effectLst/>
                <a:latin typeface="+mn-lt"/>
                <a:ea typeface="+mn-ea"/>
                <a:cs typeface="+mn-cs"/>
              </a:rPr>
              <a:t>CentOS </a:t>
            </a:r>
            <a:r>
              <a:rPr lang="zh-CN" altLang="en-US" sz="1200" b="0" i="0" kern="1200" dirty="0" smtClean="0">
                <a:solidFill>
                  <a:schemeClr val="tx1"/>
                </a:solidFill>
                <a:effectLst/>
                <a:latin typeface="+mn-lt"/>
                <a:ea typeface="+mn-ea"/>
                <a:cs typeface="+mn-cs"/>
              </a:rPr>
              <a:t>除了 </a:t>
            </a:r>
            <a:r>
              <a:rPr lang="en-US" altLang="zh-CN" sz="1200" b="0" i="0" kern="1200" dirty="0" err="1" smtClean="0">
                <a:solidFill>
                  <a:schemeClr val="tx1"/>
                </a:solidFill>
                <a:effectLst/>
                <a:latin typeface="+mn-lt"/>
                <a:ea typeface="+mn-ea"/>
                <a:cs typeface="+mn-cs"/>
              </a:rPr>
              <a:t>rootfs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还会选装很多软件、服务、图形桌面等，需要好几个 </a:t>
            </a:r>
            <a:r>
              <a:rPr lang="en-US" altLang="zh-CN" sz="1200" b="0" i="0" kern="1200" dirty="0" smtClean="0">
                <a:solidFill>
                  <a:schemeClr val="tx1"/>
                </a:solidFill>
                <a:effectLst/>
                <a:latin typeface="+mn-lt"/>
                <a:ea typeface="+mn-ea"/>
                <a:cs typeface="+mn-cs"/>
              </a:rPr>
              <a:t>GB </a:t>
            </a:r>
            <a:r>
              <a:rPr lang="zh-CN" altLang="en-US" sz="1200" b="0" i="0" kern="1200" dirty="0" smtClean="0">
                <a:solidFill>
                  <a:schemeClr val="tx1"/>
                </a:solidFill>
                <a:effectLst/>
                <a:latin typeface="+mn-lt"/>
                <a:ea typeface="+mn-ea"/>
                <a:cs typeface="+mn-cs"/>
              </a:rPr>
              <a:t>就不足为奇了。</a:t>
            </a: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41</a:t>
            </a:fld>
            <a:endParaRPr lang="zh-CN" altLang="en-US"/>
          </a:p>
        </p:txBody>
      </p:sp>
    </p:spTree>
    <p:extLst>
      <p:ext uri="{BB962C8B-B14F-4D97-AF65-F5344CB8AC3E}">
        <p14:creationId xmlns:p14="http://schemas.microsoft.com/office/powerpoint/2010/main" val="2907827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bootfs</a:t>
            </a:r>
            <a:r>
              <a:rPr lang="en-US" altLang="zh-CN" sz="1200" b="0" i="0" kern="1200" dirty="0" smtClean="0">
                <a:solidFill>
                  <a:schemeClr val="tx1"/>
                </a:solidFill>
                <a:effectLst/>
                <a:latin typeface="+mn-lt"/>
                <a:ea typeface="+mn-ea"/>
                <a:cs typeface="+mn-cs"/>
              </a:rPr>
              <a:t> (boot file system) </a:t>
            </a:r>
            <a:r>
              <a:rPr lang="zh-CN" altLang="en-US" sz="1200" b="0" i="0" kern="1200" dirty="0" smtClean="0">
                <a:solidFill>
                  <a:schemeClr val="tx1"/>
                </a:solidFill>
                <a:effectLst/>
                <a:latin typeface="+mn-lt"/>
                <a:ea typeface="+mn-ea"/>
                <a:cs typeface="+mn-cs"/>
              </a:rPr>
              <a:t>主要包含 </a:t>
            </a:r>
            <a:r>
              <a:rPr lang="en-US" altLang="zh-CN" sz="1200" b="0" i="0" kern="1200" dirty="0" smtClean="0">
                <a:solidFill>
                  <a:schemeClr val="tx1"/>
                </a:solidFill>
                <a:effectLst/>
                <a:latin typeface="+mn-lt"/>
                <a:ea typeface="+mn-ea"/>
                <a:cs typeface="+mn-cs"/>
              </a:rPr>
              <a:t>bootloader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kernel, bootloader</a:t>
            </a:r>
            <a:r>
              <a:rPr lang="zh-CN" altLang="en-US" sz="1200" b="0" i="0" kern="1200" dirty="0" smtClean="0">
                <a:solidFill>
                  <a:schemeClr val="tx1"/>
                </a:solidFill>
                <a:effectLst/>
                <a:latin typeface="+mn-lt"/>
                <a:ea typeface="+mn-ea"/>
                <a:cs typeface="+mn-cs"/>
              </a:rPr>
              <a:t>主要是引导加载</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当</a:t>
            </a:r>
            <a:r>
              <a:rPr lang="en-US" altLang="zh-CN" sz="1200" b="0" i="0" kern="1200" dirty="0" smtClean="0">
                <a:solidFill>
                  <a:schemeClr val="tx1"/>
                </a:solidFill>
                <a:effectLst/>
                <a:latin typeface="+mn-lt"/>
                <a:ea typeface="+mn-ea"/>
                <a:cs typeface="+mn-cs"/>
              </a:rPr>
              <a:t>boot</a:t>
            </a:r>
            <a:r>
              <a:rPr lang="zh-CN" altLang="en-US" sz="1200" b="0" i="0" kern="1200" dirty="0" smtClean="0">
                <a:solidFill>
                  <a:schemeClr val="tx1"/>
                </a:solidFill>
                <a:effectLst/>
                <a:latin typeface="+mn-lt"/>
                <a:ea typeface="+mn-ea"/>
                <a:cs typeface="+mn-cs"/>
              </a:rPr>
              <a:t>成功后 </a:t>
            </a:r>
            <a:r>
              <a:rPr lang="en-US" altLang="zh-CN" sz="1200" b="0" i="0" kern="1200" dirty="0" smtClean="0">
                <a:solidFill>
                  <a:schemeClr val="tx1"/>
                </a:solidFill>
                <a:effectLst/>
                <a:latin typeface="+mn-lt"/>
                <a:ea typeface="+mn-ea"/>
                <a:cs typeface="+mn-cs"/>
              </a:rPr>
              <a:t>kernel </a:t>
            </a:r>
            <a:r>
              <a:rPr lang="zh-CN" altLang="en-US" sz="1200" b="0" i="0" kern="1200" dirty="0" smtClean="0">
                <a:solidFill>
                  <a:schemeClr val="tx1"/>
                </a:solidFill>
                <a:effectLst/>
                <a:latin typeface="+mn-lt"/>
                <a:ea typeface="+mn-ea"/>
                <a:cs typeface="+mn-cs"/>
              </a:rPr>
              <a:t>被加载到内存中后 </a:t>
            </a:r>
            <a:r>
              <a:rPr lang="en-US" altLang="zh-CN" sz="1200" b="0" i="0" kern="1200" dirty="0" err="1" smtClean="0">
                <a:solidFill>
                  <a:schemeClr val="tx1"/>
                </a:solidFill>
                <a:effectLst/>
                <a:latin typeface="+mn-lt"/>
                <a:ea typeface="+mn-ea"/>
                <a:cs typeface="+mn-cs"/>
              </a:rPr>
              <a:t>bootfs</a:t>
            </a:r>
            <a:r>
              <a:rPr lang="zh-CN" altLang="en-US" sz="1200" b="0" i="0" kern="1200" dirty="0" smtClean="0">
                <a:solidFill>
                  <a:schemeClr val="tx1"/>
                </a:solidFill>
                <a:effectLst/>
                <a:latin typeface="+mn-lt"/>
                <a:ea typeface="+mn-ea"/>
                <a:cs typeface="+mn-cs"/>
              </a:rPr>
              <a:t>就被</a:t>
            </a:r>
            <a:r>
              <a:rPr lang="en-US" altLang="zh-CN" sz="1200" b="0" i="0" kern="1200" dirty="0" err="1" smtClean="0">
                <a:solidFill>
                  <a:schemeClr val="tx1"/>
                </a:solidFill>
                <a:effectLst/>
                <a:latin typeface="+mn-lt"/>
                <a:ea typeface="+mn-ea"/>
                <a:cs typeface="+mn-cs"/>
              </a:rPr>
              <a:t>umount</a:t>
            </a:r>
            <a:r>
              <a:rPr lang="zh-CN" altLang="en-US" sz="1200" b="0" i="0" kern="1200" dirty="0" smtClean="0">
                <a:solidFill>
                  <a:schemeClr val="tx1"/>
                </a:solidFill>
                <a:effectLst/>
                <a:latin typeface="+mn-lt"/>
                <a:ea typeface="+mn-ea"/>
                <a:cs typeface="+mn-cs"/>
              </a:rPr>
              <a:t>了</a:t>
            </a:r>
            <a:r>
              <a:rPr lang="en-US" altLang="zh-CN" sz="1200" b="0" i="0" kern="1200" dirty="0" smtClean="0">
                <a:solidFill>
                  <a:schemeClr val="tx1"/>
                </a:solidFill>
                <a:effectLst/>
                <a:latin typeface="+mn-lt"/>
                <a:ea typeface="+mn-ea"/>
                <a:cs typeface="+mn-cs"/>
              </a:rPr>
              <a:t>.</a:t>
            </a:r>
          </a:p>
          <a:p>
            <a:r>
              <a:rPr lang="en-US" altLang="zh-CN" sz="1200" b="0" i="0" kern="1200" dirty="0" err="1" smtClean="0">
                <a:solidFill>
                  <a:schemeClr val="tx1"/>
                </a:solidFill>
                <a:effectLst/>
                <a:latin typeface="+mn-lt"/>
                <a:ea typeface="+mn-ea"/>
                <a:cs typeface="+mn-cs"/>
              </a:rPr>
              <a:t>rootfs</a:t>
            </a:r>
            <a:r>
              <a:rPr lang="en-US" altLang="zh-CN" sz="1200" b="0" i="0" kern="1200" dirty="0" smtClean="0">
                <a:solidFill>
                  <a:schemeClr val="tx1"/>
                </a:solidFill>
                <a:effectLst/>
                <a:latin typeface="+mn-lt"/>
                <a:ea typeface="+mn-ea"/>
                <a:cs typeface="+mn-cs"/>
              </a:rPr>
              <a:t> (root file system) </a:t>
            </a:r>
            <a:r>
              <a:rPr lang="zh-CN" altLang="en-US" sz="1200" b="0" i="0" kern="1200" dirty="0" smtClean="0">
                <a:solidFill>
                  <a:schemeClr val="tx1"/>
                </a:solidFill>
                <a:effectLst/>
                <a:latin typeface="+mn-lt"/>
                <a:ea typeface="+mn-ea"/>
                <a:cs typeface="+mn-cs"/>
              </a:rPr>
              <a:t>包含的就是典型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系统中的 </a:t>
            </a:r>
            <a:r>
              <a:rPr lang="en-US" altLang="zh-CN" sz="1200" b="0" i="0" kern="1200" dirty="0" smtClean="0">
                <a:solidFill>
                  <a:schemeClr val="tx1"/>
                </a:solidFill>
                <a:effectLst/>
                <a:latin typeface="+mn-lt"/>
                <a:ea typeface="+mn-ea"/>
                <a:cs typeface="+mn-cs"/>
              </a:rPr>
              <a:t>/dev, /</a:t>
            </a:r>
            <a:r>
              <a:rPr lang="en-US" altLang="zh-CN" sz="1200" b="0" i="0" kern="1200" dirty="0" err="1" smtClean="0">
                <a:solidFill>
                  <a:schemeClr val="tx1"/>
                </a:solidFill>
                <a:effectLst/>
                <a:latin typeface="+mn-lt"/>
                <a:ea typeface="+mn-ea"/>
                <a:cs typeface="+mn-cs"/>
              </a:rPr>
              <a:t>proc</a:t>
            </a:r>
            <a:r>
              <a:rPr lang="en-US" altLang="zh-CN" sz="1200" b="0" i="0" kern="1200" dirty="0" smtClean="0">
                <a:solidFill>
                  <a:schemeClr val="tx1"/>
                </a:solidFill>
                <a:effectLst/>
                <a:latin typeface="+mn-lt"/>
                <a:ea typeface="+mn-ea"/>
                <a:cs typeface="+mn-cs"/>
              </a:rPr>
              <a:t>, /bin, /</a:t>
            </a:r>
            <a:r>
              <a:rPr lang="en-US" altLang="zh-CN" sz="1200" b="0" i="0" kern="1200" dirty="0" err="1" smtClean="0">
                <a:solidFill>
                  <a:schemeClr val="tx1"/>
                </a:solidFill>
                <a:effectLst/>
                <a:latin typeface="+mn-lt"/>
                <a:ea typeface="+mn-ea"/>
                <a:cs typeface="+mn-cs"/>
              </a:rPr>
              <a:t>etc</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等标准目录和文件。</a:t>
            </a:r>
          </a:p>
          <a:p>
            <a:endParaRPr lang="en-US" altLang="zh-CN" sz="1800" dirty="0" smtClean="0">
              <a:latin typeface="+mn-ea"/>
              <a:ea typeface="+mn-ea"/>
            </a:endParaRPr>
          </a:p>
          <a:p>
            <a:r>
              <a:rPr lang="zh-CN" altLang="en-US" sz="1200" b="0" i="0" kern="1200" dirty="0" smtClean="0">
                <a:solidFill>
                  <a:schemeClr val="tx1"/>
                </a:solidFill>
                <a:effectLst/>
                <a:latin typeface="+mn-lt"/>
                <a:ea typeface="+mn-ea"/>
                <a:cs typeface="+mn-cs"/>
              </a:rPr>
              <a:t>例如：</a:t>
            </a:r>
            <a:r>
              <a:rPr lang="en-US" altLang="zh-CN" sz="1200" b="0" i="0" kern="1200" dirty="0" smtClean="0">
                <a:solidFill>
                  <a:schemeClr val="tx1"/>
                </a:solidFill>
                <a:effectLst/>
                <a:latin typeface="+mn-lt"/>
                <a:ea typeface="+mn-ea"/>
                <a:cs typeface="+mn-cs"/>
              </a:rPr>
              <a:t>Ubuntu 14.04 </a:t>
            </a:r>
            <a:r>
              <a:rPr lang="zh-CN" altLang="en-US" sz="1200" b="0" i="0" kern="1200" dirty="0" smtClean="0">
                <a:solidFill>
                  <a:schemeClr val="tx1"/>
                </a:solidFill>
                <a:effectLst/>
                <a:latin typeface="+mn-lt"/>
                <a:ea typeface="+mn-ea"/>
                <a:cs typeface="+mn-cs"/>
              </a:rPr>
              <a:t>使用 </a:t>
            </a:r>
            <a:r>
              <a:rPr lang="en-US" altLang="zh-CN" sz="1200" b="0" i="0" kern="1200" dirty="0" smtClean="0">
                <a:solidFill>
                  <a:schemeClr val="tx1"/>
                </a:solidFill>
                <a:effectLst/>
                <a:latin typeface="+mn-lt"/>
                <a:ea typeface="+mn-ea"/>
                <a:cs typeface="+mn-cs"/>
              </a:rPr>
              <a:t>upstart </a:t>
            </a:r>
            <a:r>
              <a:rPr lang="zh-CN" altLang="en-US" sz="1200" b="0" i="0" kern="1200" dirty="0" smtClean="0">
                <a:solidFill>
                  <a:schemeClr val="tx1"/>
                </a:solidFill>
                <a:effectLst/>
                <a:latin typeface="+mn-lt"/>
                <a:ea typeface="+mn-ea"/>
                <a:cs typeface="+mn-cs"/>
              </a:rPr>
              <a:t>管理服务，</a:t>
            </a:r>
            <a:r>
              <a:rPr lang="en-US" altLang="zh-CN" sz="1200" b="0" i="0" kern="1200" dirty="0" smtClean="0">
                <a:solidFill>
                  <a:schemeClr val="tx1"/>
                </a:solidFill>
                <a:effectLst/>
                <a:latin typeface="+mn-lt"/>
                <a:ea typeface="+mn-ea"/>
                <a:cs typeface="+mn-cs"/>
              </a:rPr>
              <a:t>apt </a:t>
            </a:r>
            <a:r>
              <a:rPr lang="zh-CN" altLang="en-US" sz="1200" b="0" i="0" kern="1200" dirty="0" smtClean="0">
                <a:solidFill>
                  <a:schemeClr val="tx1"/>
                </a:solidFill>
                <a:effectLst/>
                <a:latin typeface="+mn-lt"/>
                <a:ea typeface="+mn-ea"/>
                <a:cs typeface="+mn-cs"/>
              </a:rPr>
              <a:t>管理软件包；而 </a:t>
            </a:r>
            <a:r>
              <a:rPr lang="en-US" altLang="zh-CN" sz="1200" b="0" i="0" kern="1200" dirty="0" smtClean="0">
                <a:solidFill>
                  <a:schemeClr val="tx1"/>
                </a:solidFill>
                <a:effectLst/>
                <a:latin typeface="+mn-lt"/>
                <a:ea typeface="+mn-ea"/>
                <a:cs typeface="+mn-cs"/>
              </a:rPr>
              <a:t>CentOS 7 </a:t>
            </a:r>
            <a:r>
              <a:rPr lang="zh-CN" altLang="en-US" sz="1200" b="0" i="0" kern="1200" dirty="0" smtClean="0">
                <a:solidFill>
                  <a:schemeClr val="tx1"/>
                </a:solidFill>
                <a:effectLst/>
                <a:latin typeface="+mn-lt"/>
                <a:ea typeface="+mn-ea"/>
                <a:cs typeface="+mn-cs"/>
              </a:rPr>
              <a:t>使用 </a:t>
            </a:r>
            <a:r>
              <a:rPr lang="en-US" altLang="zh-CN" sz="1200" b="0" i="0" kern="1200" dirty="0" err="1" smtClean="0">
                <a:solidFill>
                  <a:schemeClr val="tx1"/>
                </a:solidFill>
                <a:effectLst/>
                <a:latin typeface="+mn-lt"/>
                <a:ea typeface="+mn-ea"/>
                <a:cs typeface="+mn-cs"/>
              </a:rPr>
              <a:t>systemd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yum</a:t>
            </a:r>
            <a:r>
              <a:rPr lang="zh-CN" altLang="en-US" sz="1200" b="0" i="0" kern="1200" dirty="0" smtClean="0">
                <a:solidFill>
                  <a:schemeClr val="tx1"/>
                </a:solidFill>
                <a:effectLst/>
                <a:latin typeface="+mn-lt"/>
                <a:ea typeface="+mn-ea"/>
                <a:cs typeface="+mn-cs"/>
              </a:rPr>
              <a:t>。这些都是用户空间上的区别，</a:t>
            </a:r>
            <a:r>
              <a:rPr lang="en-US" altLang="zh-CN" sz="1200" b="0" i="0" kern="1200" dirty="0" smtClean="0">
                <a:solidFill>
                  <a:schemeClr val="tx1"/>
                </a:solidFill>
                <a:effectLst/>
                <a:latin typeface="+mn-lt"/>
                <a:ea typeface="+mn-ea"/>
                <a:cs typeface="+mn-cs"/>
              </a:rPr>
              <a:t>Linux kernel </a:t>
            </a:r>
            <a:r>
              <a:rPr lang="zh-CN" altLang="en-US" sz="1200" b="0" i="0" kern="1200" dirty="0" smtClean="0">
                <a:solidFill>
                  <a:schemeClr val="tx1"/>
                </a:solidFill>
                <a:effectLst/>
                <a:latin typeface="+mn-lt"/>
                <a:ea typeface="+mn-ea"/>
                <a:cs typeface="+mn-cs"/>
              </a:rPr>
              <a:t>差别不大。</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42</a:t>
            </a:fld>
            <a:endParaRPr lang="zh-CN" altLang="en-US"/>
          </a:p>
        </p:txBody>
      </p:sp>
    </p:spTree>
    <p:extLst>
      <p:ext uri="{BB962C8B-B14F-4D97-AF65-F5344CB8AC3E}">
        <p14:creationId xmlns:p14="http://schemas.microsoft.com/office/powerpoint/2010/main" val="3260448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43</a:t>
            </a:fld>
            <a:endParaRPr lang="zh-CN" altLang="en-US"/>
          </a:p>
        </p:txBody>
      </p:sp>
    </p:spTree>
    <p:extLst>
      <p:ext uri="{BB962C8B-B14F-4D97-AF65-F5344CB8AC3E}">
        <p14:creationId xmlns:p14="http://schemas.microsoft.com/office/powerpoint/2010/main" val="153548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latin typeface="+mn-ea"/>
                <a:ea typeface="+mn-ea"/>
              </a:rPr>
              <a:t>SVN/GIT</a:t>
            </a:r>
            <a:r>
              <a:rPr lang="zh-CN" altLang="en-US" sz="1800" dirty="0" smtClean="0">
                <a:latin typeface="+mn-ea"/>
                <a:ea typeface="+mn-ea"/>
              </a:rPr>
              <a:t>代码管理中心</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26</a:t>
            </a:fld>
            <a:endParaRPr lang="zh-CN" altLang="en-US"/>
          </a:p>
        </p:txBody>
      </p:sp>
    </p:spTree>
    <p:extLst>
      <p:ext uri="{BB962C8B-B14F-4D97-AF65-F5344CB8AC3E}">
        <p14:creationId xmlns:p14="http://schemas.microsoft.com/office/powerpoint/2010/main" val="2103293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44</a:t>
            </a:fld>
            <a:endParaRPr lang="zh-CN" altLang="en-US"/>
          </a:p>
        </p:txBody>
      </p:sp>
    </p:spTree>
    <p:extLst>
      <p:ext uri="{BB962C8B-B14F-4D97-AF65-F5344CB8AC3E}">
        <p14:creationId xmlns:p14="http://schemas.microsoft.com/office/powerpoint/2010/main" val="3378968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图中的顶上两层，是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容器新建的内容，而这两层属于容器范畴。这两层分别为</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容器的初始层</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init</a:t>
            </a:r>
            <a:r>
              <a:rPr lang="en-US" altLang="zh-CN" sz="1200" b="0" i="0" kern="1200" dirty="0" smtClean="0">
                <a:solidFill>
                  <a:schemeClr val="tx1"/>
                </a:solidFill>
                <a:effectLst/>
                <a:latin typeface="+mn-lt"/>
                <a:ea typeface="+mn-ea"/>
                <a:cs typeface="+mn-cs"/>
              </a:rPr>
              <a:t> Layer)</a:t>
            </a:r>
            <a:r>
              <a:rPr lang="zh-CN" altLang="en-US" sz="1200" b="0" i="0" kern="1200" dirty="0" smtClean="0">
                <a:solidFill>
                  <a:schemeClr val="tx1"/>
                </a:solidFill>
                <a:effectLst/>
                <a:latin typeface="+mn-lt"/>
                <a:ea typeface="+mn-ea"/>
                <a:cs typeface="+mn-cs"/>
              </a:rPr>
              <a:t>与可读写层</a:t>
            </a:r>
            <a:r>
              <a:rPr lang="en-US" altLang="zh-CN" sz="1200" b="0" i="0" kern="1200" dirty="0" smtClean="0">
                <a:solidFill>
                  <a:schemeClr val="tx1"/>
                </a:solidFill>
                <a:effectLst/>
                <a:latin typeface="+mn-lt"/>
                <a:ea typeface="+mn-ea"/>
                <a:cs typeface="+mn-cs"/>
              </a:rPr>
              <a:t>(Read-write Layer)</a:t>
            </a:r>
          </a:p>
          <a:p>
            <a:r>
              <a:rPr lang="zh-CN" altLang="en-US" sz="1200" b="1" i="0" kern="1200" dirty="0" smtClean="0">
                <a:solidFill>
                  <a:schemeClr val="tx1"/>
                </a:solidFill>
                <a:effectLst/>
                <a:latin typeface="+mn-lt"/>
                <a:ea typeface="+mn-ea"/>
                <a:cs typeface="+mn-cs"/>
              </a:rPr>
              <a:t>初始层</a:t>
            </a:r>
            <a:r>
              <a:rPr lang="en-US" altLang="zh-CN"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大多是初始化容器环境时，与容器相关的环境信息，如容器主机名，主机</a:t>
            </a:r>
            <a:r>
              <a:rPr lang="en-US" altLang="zh-CN" sz="1200" b="0" i="0" kern="1200" dirty="0" smtClean="0">
                <a:solidFill>
                  <a:schemeClr val="tx1"/>
                </a:solidFill>
                <a:effectLst/>
                <a:latin typeface="+mn-lt"/>
                <a:ea typeface="+mn-ea"/>
                <a:cs typeface="+mn-cs"/>
              </a:rPr>
              <a:t>host</a:t>
            </a:r>
            <a:r>
              <a:rPr lang="zh-CN" altLang="en-US" sz="1200" b="0" i="0" kern="1200" dirty="0" smtClean="0">
                <a:solidFill>
                  <a:schemeClr val="tx1"/>
                </a:solidFill>
                <a:effectLst/>
                <a:latin typeface="+mn-lt"/>
                <a:ea typeface="+mn-ea"/>
                <a:cs typeface="+mn-cs"/>
              </a:rPr>
              <a:t>信息以及域名服务文件等。 </a:t>
            </a:r>
            <a:r>
              <a:rPr lang="zh-CN" altLang="en-US" sz="1200" b="1" i="0" kern="1200" dirty="0" smtClean="0">
                <a:solidFill>
                  <a:schemeClr val="tx1"/>
                </a:solidFill>
                <a:effectLst/>
                <a:latin typeface="+mn-lt"/>
                <a:ea typeface="+mn-ea"/>
                <a:cs typeface="+mn-cs"/>
              </a:rPr>
              <a:t>读写层</a:t>
            </a:r>
            <a:r>
              <a:rPr lang="en-US" altLang="zh-CN"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容器内的进程只对可读可写层拥有写权限，其它层进程而言都是只读的</a:t>
            </a:r>
            <a:r>
              <a:rPr lang="en-US" altLang="zh-CN" sz="1200" b="0" i="0" kern="1200" dirty="0" smtClean="0">
                <a:solidFill>
                  <a:schemeClr val="tx1"/>
                </a:solidFill>
                <a:effectLst/>
                <a:latin typeface="+mn-lt"/>
                <a:ea typeface="+mn-ea"/>
                <a:cs typeface="+mn-cs"/>
              </a:rPr>
              <a:t>(Read-Only)</a:t>
            </a:r>
            <a:r>
              <a:rPr lang="zh-CN" altLang="en-US" sz="1200" b="0" i="0" kern="1200" dirty="0" smtClean="0">
                <a:solidFill>
                  <a:schemeClr val="tx1"/>
                </a:solidFill>
                <a:effectLst/>
                <a:latin typeface="+mn-lt"/>
                <a:ea typeface="+mn-ea"/>
                <a:cs typeface="+mn-cs"/>
              </a:rPr>
              <a:t>。关于</a:t>
            </a:r>
            <a:r>
              <a:rPr lang="en-US" altLang="zh-CN" sz="1200" b="0" i="0" kern="1200" dirty="0" smtClean="0">
                <a:solidFill>
                  <a:schemeClr val="tx1"/>
                </a:solidFill>
                <a:effectLst/>
                <a:latin typeface="+mn-lt"/>
                <a:ea typeface="+mn-ea"/>
                <a:cs typeface="+mn-cs"/>
              </a:rPr>
              <a:t>VOLUME</a:t>
            </a:r>
            <a:r>
              <a:rPr lang="zh-CN" altLang="en-US" sz="1200" b="0" i="0" kern="1200" dirty="0" smtClean="0">
                <a:solidFill>
                  <a:schemeClr val="tx1"/>
                </a:solidFill>
                <a:effectLst/>
                <a:latin typeface="+mn-lt"/>
                <a:ea typeface="+mn-ea"/>
                <a:cs typeface="+mn-cs"/>
              </a:rPr>
              <a:t>以及容器的</a:t>
            </a:r>
            <a:r>
              <a:rPr lang="en-US" altLang="zh-CN" sz="1200" b="0" i="0" kern="1200" dirty="0" smtClean="0">
                <a:solidFill>
                  <a:schemeClr val="tx1"/>
                </a:solidFill>
                <a:effectLst/>
                <a:latin typeface="+mn-lt"/>
                <a:ea typeface="+mn-ea"/>
                <a:cs typeface="+mn-cs"/>
              </a:rPr>
              <a:t>host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hostname</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resolv.conf</a:t>
            </a:r>
            <a:r>
              <a:rPr lang="zh-CN" altLang="en-US" sz="1200" b="0" i="0" kern="1200" dirty="0" smtClean="0">
                <a:solidFill>
                  <a:schemeClr val="tx1"/>
                </a:solidFill>
                <a:effectLst/>
                <a:latin typeface="+mn-lt"/>
                <a:ea typeface="+mn-ea"/>
                <a:cs typeface="+mn-cs"/>
              </a:rPr>
              <a:t>文件都会挂载到这里。</a:t>
            </a:r>
          </a:p>
          <a:p>
            <a:r>
              <a:rPr lang="en-US" altLang="zh-CN" sz="1200" b="0" i="0" kern="1200" dirty="0" smtClean="0">
                <a:solidFill>
                  <a:schemeClr val="tx1"/>
                </a:solidFill>
                <a:effectLst/>
                <a:latin typeface="+mn-lt"/>
                <a:ea typeface="+mn-ea"/>
                <a:cs typeface="+mn-cs"/>
              </a:rPr>
              <a:t>FROM ubuntu:14.04 </a:t>
            </a:r>
            <a:r>
              <a:rPr lang="zh-CN" altLang="en-US" sz="1200" b="0" i="0" kern="1200" dirty="0" smtClean="0">
                <a:solidFill>
                  <a:schemeClr val="tx1"/>
                </a:solidFill>
                <a:effectLst/>
                <a:latin typeface="+mn-lt"/>
                <a:ea typeface="+mn-ea"/>
                <a:cs typeface="+mn-cs"/>
              </a:rPr>
              <a:t>设置基础镜像，此时会使用</a:t>
            </a:r>
            <a:r>
              <a:rPr lang="en-US" altLang="zh-CN" sz="1200" b="0" i="0" kern="1200" dirty="0" smtClean="0">
                <a:solidFill>
                  <a:schemeClr val="tx1"/>
                </a:solidFill>
                <a:effectLst/>
                <a:latin typeface="+mn-lt"/>
                <a:ea typeface="+mn-ea"/>
                <a:cs typeface="+mn-cs"/>
              </a:rPr>
              <a:t>Ubuntu:14.04</a:t>
            </a:r>
            <a:r>
              <a:rPr lang="zh-CN" altLang="en-US" sz="1200" b="0" i="0" kern="1200" dirty="0" smtClean="0">
                <a:solidFill>
                  <a:schemeClr val="tx1"/>
                </a:solidFill>
                <a:effectLst/>
                <a:latin typeface="+mn-lt"/>
                <a:ea typeface="+mn-ea"/>
                <a:cs typeface="+mn-cs"/>
              </a:rPr>
              <a:t>作为基础镜像</a:t>
            </a:r>
            <a:r>
              <a:rPr lang="en-US" altLang="zh-CN" sz="1200" b="0" i="0" kern="1200" dirty="0" smtClean="0">
                <a:solidFill>
                  <a:schemeClr val="tx1"/>
                </a:solidFill>
                <a:effectLst/>
                <a:latin typeface="+mn-lt"/>
                <a:ea typeface="+mn-ea"/>
                <a:cs typeface="+mn-cs"/>
              </a:rPr>
              <a:t>ADD run.sh / </a:t>
            </a:r>
            <a:r>
              <a:rPr lang="zh-CN" altLang="en-US" sz="1200" b="0" i="0" kern="1200" dirty="0" smtClean="0">
                <a:solidFill>
                  <a:schemeClr val="tx1"/>
                </a:solidFill>
                <a:effectLst/>
                <a:latin typeface="+mn-lt"/>
                <a:ea typeface="+mn-ea"/>
                <a:cs typeface="+mn-cs"/>
              </a:rPr>
              <a:t>将</a:t>
            </a:r>
            <a:r>
              <a:rPr lang="en-US" altLang="zh-CN" sz="1200" b="0" i="0" kern="1200" dirty="0" err="1" smtClean="0">
                <a:solidFill>
                  <a:schemeClr val="tx1"/>
                </a:solidFill>
                <a:effectLst/>
                <a:latin typeface="+mn-lt"/>
                <a:ea typeface="+mn-ea"/>
                <a:cs typeface="+mn-cs"/>
              </a:rPr>
              <a:t>Dockerfile</a:t>
            </a:r>
            <a:r>
              <a:rPr lang="zh-CN" altLang="en-US" sz="1200" b="0" i="0" kern="1200" dirty="0" smtClean="0">
                <a:solidFill>
                  <a:schemeClr val="tx1"/>
                </a:solidFill>
                <a:effectLst/>
                <a:latin typeface="+mn-lt"/>
                <a:ea typeface="+mn-ea"/>
                <a:cs typeface="+mn-cs"/>
              </a:rPr>
              <a:t>所在目录下的</a:t>
            </a:r>
            <a:r>
              <a:rPr lang="en-US" altLang="zh-CN" sz="1200" b="0" i="0" kern="1200" dirty="0" smtClean="0">
                <a:solidFill>
                  <a:schemeClr val="tx1"/>
                </a:solidFill>
                <a:effectLst/>
                <a:latin typeface="+mn-lt"/>
                <a:ea typeface="+mn-ea"/>
                <a:cs typeface="+mn-cs"/>
              </a:rPr>
              <a:t>run.sh</a:t>
            </a:r>
            <a:r>
              <a:rPr lang="zh-CN" altLang="en-US" sz="1200" b="0" i="0" kern="1200" dirty="0" smtClean="0">
                <a:solidFill>
                  <a:schemeClr val="tx1"/>
                </a:solidFill>
                <a:effectLst/>
                <a:latin typeface="+mn-lt"/>
                <a:ea typeface="+mn-ea"/>
                <a:cs typeface="+mn-cs"/>
              </a:rPr>
              <a:t>加至镜像的根目录，此时新一层的镜像只有一项内容，即根目录下的</a:t>
            </a:r>
            <a:r>
              <a:rPr lang="en-US" altLang="zh-CN" sz="1200" b="0" i="0" kern="1200" dirty="0" err="1" smtClean="0">
                <a:solidFill>
                  <a:schemeClr val="tx1"/>
                </a:solidFill>
                <a:effectLst/>
                <a:latin typeface="+mn-lt"/>
                <a:ea typeface="+mn-ea"/>
                <a:cs typeface="+mn-cs"/>
              </a:rPr>
              <a:t>run.shVOLUME</a:t>
            </a:r>
            <a:r>
              <a:rPr lang="en-US" altLang="zh-CN" sz="1200" b="0" i="0" kern="1200" dirty="0" smtClean="0">
                <a:solidFill>
                  <a:schemeClr val="tx1"/>
                </a:solidFill>
                <a:effectLst/>
                <a:latin typeface="+mn-lt"/>
                <a:ea typeface="+mn-ea"/>
                <a:cs typeface="+mn-cs"/>
              </a:rPr>
              <a:t> /data </a:t>
            </a:r>
            <a:r>
              <a:rPr lang="zh-CN" altLang="en-US" sz="1200" b="0" i="0" kern="1200" dirty="0" smtClean="0">
                <a:solidFill>
                  <a:schemeClr val="tx1"/>
                </a:solidFill>
                <a:effectLst/>
                <a:latin typeface="+mn-lt"/>
                <a:ea typeface="+mn-ea"/>
                <a:cs typeface="+mn-cs"/>
              </a:rPr>
              <a:t>设置镜像的存储，此</a:t>
            </a:r>
            <a:r>
              <a:rPr lang="en-US" altLang="zh-CN" sz="1200" b="0" i="0" kern="1200" dirty="0" smtClean="0">
                <a:solidFill>
                  <a:schemeClr val="tx1"/>
                </a:solidFill>
                <a:effectLst/>
                <a:latin typeface="+mn-lt"/>
                <a:ea typeface="+mn-ea"/>
                <a:cs typeface="+mn-cs"/>
              </a:rPr>
              <a:t>VOLUME</a:t>
            </a:r>
            <a:r>
              <a:rPr lang="zh-CN" altLang="en-US" sz="1200" b="0" i="0" kern="1200" dirty="0" smtClean="0">
                <a:solidFill>
                  <a:schemeClr val="tx1"/>
                </a:solidFill>
                <a:effectLst/>
                <a:latin typeface="+mn-lt"/>
                <a:ea typeface="+mn-ea"/>
                <a:cs typeface="+mn-cs"/>
              </a:rPr>
              <a:t>在容器内部的路径为</a:t>
            </a:r>
            <a:r>
              <a:rPr lang="en-US" altLang="zh-CN" sz="1200" b="0" i="0" kern="1200" dirty="0" smtClean="0">
                <a:solidFill>
                  <a:schemeClr val="tx1"/>
                </a:solidFill>
                <a:effectLst/>
                <a:latin typeface="+mn-lt"/>
                <a:ea typeface="+mn-ea"/>
                <a:cs typeface="+mn-cs"/>
              </a:rPr>
              <a:t>/data</a:t>
            </a:r>
            <a:r>
              <a:rPr lang="zh-CN" altLang="en-US" sz="1200" b="0" i="0" kern="1200" dirty="0" smtClean="0">
                <a:solidFill>
                  <a:schemeClr val="tx1"/>
                </a:solidFill>
                <a:effectLst/>
                <a:latin typeface="+mn-lt"/>
                <a:ea typeface="+mn-ea"/>
                <a:cs typeface="+mn-cs"/>
              </a:rPr>
              <a:t>。此时并未在新一层的镜像中添加任何文件，但是更新了镜像的</a:t>
            </a:r>
            <a:r>
              <a:rPr lang="en-US" altLang="zh-CN" sz="1200" b="0" i="0" kern="1200" dirty="0" err="1"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文件，以便通过此镜像启动容器时获取这方面的信息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下面会有详细的介绍</a:t>
            </a:r>
            <a:r>
              <a:rPr lang="en-US" altLang="zh-CN" sz="1200" b="0" i="0" kern="1200" dirty="0" smtClean="0">
                <a:solidFill>
                  <a:schemeClr val="tx1"/>
                </a:solidFill>
                <a:effectLst/>
                <a:latin typeface="+mn-lt"/>
                <a:ea typeface="+mn-ea"/>
                <a:cs typeface="+mn-cs"/>
              </a:rPr>
              <a:t>)CMD [“./run.sh”] </a:t>
            </a:r>
            <a:r>
              <a:rPr lang="zh-CN" altLang="en-US" sz="1200" b="0" i="0" kern="1200" dirty="0" smtClean="0">
                <a:solidFill>
                  <a:schemeClr val="tx1"/>
                </a:solidFill>
                <a:effectLst/>
                <a:latin typeface="+mn-lt"/>
                <a:ea typeface="+mn-ea"/>
                <a:cs typeface="+mn-cs"/>
              </a:rPr>
              <a:t>设置镜像的默认执行入口，此命令同样不会在新建镜像中添加任何文件，仅仅在上一层镜像</a:t>
            </a:r>
            <a:r>
              <a:rPr lang="en-US" altLang="zh-CN" sz="1200" b="0" i="0" kern="1200" dirty="0" err="1"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文件的基础上更新新的镜像的</a:t>
            </a:r>
            <a:r>
              <a:rPr lang="en-US" altLang="zh-CN" sz="1200" b="0" i="0" kern="1200" dirty="0" err="1"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文件</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45</a:t>
            </a:fld>
            <a:endParaRPr lang="zh-CN" altLang="en-US"/>
          </a:p>
        </p:txBody>
      </p:sp>
    </p:spTree>
    <p:extLst>
      <p:ext uri="{BB962C8B-B14F-4D97-AF65-F5344CB8AC3E}">
        <p14:creationId xmlns:p14="http://schemas.microsoft.com/office/powerpoint/2010/main" val="315499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46</a:t>
            </a:fld>
            <a:endParaRPr lang="zh-CN" altLang="en-US"/>
          </a:p>
        </p:txBody>
      </p:sp>
    </p:spTree>
    <p:extLst>
      <p:ext uri="{BB962C8B-B14F-4D97-AF65-F5344CB8AC3E}">
        <p14:creationId xmlns:p14="http://schemas.microsoft.com/office/powerpoint/2010/main" val="1813840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47</a:t>
            </a:fld>
            <a:endParaRPr lang="zh-CN" altLang="en-US"/>
          </a:p>
        </p:txBody>
      </p:sp>
    </p:spTree>
    <p:extLst>
      <p:ext uri="{BB962C8B-B14F-4D97-AF65-F5344CB8AC3E}">
        <p14:creationId xmlns:p14="http://schemas.microsoft.com/office/powerpoint/2010/main" val="3646157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48</a:t>
            </a:fld>
            <a:endParaRPr lang="zh-CN" altLang="en-US"/>
          </a:p>
        </p:txBody>
      </p:sp>
    </p:spTree>
    <p:extLst>
      <p:ext uri="{BB962C8B-B14F-4D97-AF65-F5344CB8AC3E}">
        <p14:creationId xmlns:p14="http://schemas.microsoft.com/office/powerpoint/2010/main" val="3897393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49</a:t>
            </a:fld>
            <a:endParaRPr lang="zh-CN" altLang="en-US"/>
          </a:p>
        </p:txBody>
      </p:sp>
    </p:spTree>
    <p:extLst>
      <p:ext uri="{BB962C8B-B14F-4D97-AF65-F5344CB8AC3E}">
        <p14:creationId xmlns:p14="http://schemas.microsoft.com/office/powerpoint/2010/main" val="61180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50</a:t>
            </a:fld>
            <a:endParaRPr lang="zh-CN" altLang="en-US"/>
          </a:p>
        </p:txBody>
      </p:sp>
    </p:spTree>
    <p:extLst>
      <p:ext uri="{BB962C8B-B14F-4D97-AF65-F5344CB8AC3E}">
        <p14:creationId xmlns:p14="http://schemas.microsoft.com/office/powerpoint/2010/main" val="408745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icrosoft YaHei" panose="020B0503020204020204" pitchFamily="34" charset="-122"/>
                <a:ea typeface="Microsoft YaHei" panose="020B0503020204020204" pitchFamily="34" charset="-122"/>
              </a:rPr>
              <a:t>典型的</a:t>
            </a:r>
            <a:r>
              <a:rPr lang="en-US" altLang="zh-CN" sz="1800" dirty="0" smtClean="0">
                <a:latin typeface="Microsoft YaHei" panose="020B0503020204020204" pitchFamily="34" charset="-122"/>
                <a:ea typeface="Microsoft YaHei" panose="020B0503020204020204" pitchFamily="34" charset="-122"/>
              </a:rPr>
              <a:t>Linux</a:t>
            </a:r>
            <a:r>
              <a:rPr lang="zh-CN" altLang="en-US" sz="1800" dirty="0" smtClean="0">
                <a:latin typeface="Microsoft YaHei" panose="020B0503020204020204" pitchFamily="34" charset="-122"/>
                <a:ea typeface="Microsoft YaHei" panose="020B0503020204020204" pitchFamily="34" charset="-122"/>
              </a:rPr>
              <a:t>在启动后，首先将 </a:t>
            </a:r>
            <a:r>
              <a:rPr lang="en-US" altLang="zh-CN" sz="1800" dirty="0" err="1" smtClean="0">
                <a:latin typeface="Microsoft YaHei" panose="020B0503020204020204" pitchFamily="34" charset="-122"/>
                <a:ea typeface="Microsoft YaHei" panose="020B0503020204020204" pitchFamily="34" charset="-122"/>
              </a:rPr>
              <a:t>rootfs</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置为 </a:t>
            </a:r>
            <a:r>
              <a:rPr lang="en-US" altLang="zh-CN" sz="1800" dirty="0" err="1" smtClean="0">
                <a:latin typeface="Microsoft YaHei" panose="020B0503020204020204" pitchFamily="34" charset="-122"/>
                <a:ea typeface="Microsoft YaHei" panose="020B0503020204020204" pitchFamily="34" charset="-122"/>
              </a:rPr>
              <a:t>readonly</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进行一系列检查</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然后将其切换为 “</a:t>
            </a:r>
            <a:r>
              <a:rPr lang="en-US" altLang="zh-CN" sz="1800" dirty="0" err="1" smtClean="0">
                <a:latin typeface="Microsoft YaHei" panose="020B0503020204020204" pitchFamily="34" charset="-122"/>
                <a:ea typeface="Microsoft YaHei" panose="020B0503020204020204" pitchFamily="34" charset="-122"/>
              </a:rPr>
              <a:t>readwrite</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供用户使用。在</a:t>
            </a:r>
            <a:r>
              <a:rPr lang="en-US" altLang="zh-CN" sz="1800" dirty="0" err="1" smtClean="0">
                <a:latin typeface="Microsoft YaHei" panose="020B0503020204020204" pitchFamily="34" charset="-122"/>
                <a:ea typeface="Microsoft YaHei" panose="020B0503020204020204" pitchFamily="34" charset="-122"/>
              </a:rPr>
              <a:t>docker</a:t>
            </a:r>
            <a:r>
              <a:rPr lang="zh-CN" altLang="en-US" sz="1800" dirty="0" smtClean="0">
                <a:latin typeface="Microsoft YaHei" panose="020B0503020204020204" pitchFamily="34" charset="-122"/>
                <a:ea typeface="Microsoft YaHei" panose="020B0503020204020204" pitchFamily="34" charset="-122"/>
              </a:rPr>
              <a:t>中，起初也是将 </a:t>
            </a:r>
            <a:r>
              <a:rPr lang="en-US" altLang="zh-CN" sz="1800" dirty="0" err="1" smtClean="0">
                <a:latin typeface="Microsoft YaHei" panose="020B0503020204020204" pitchFamily="34" charset="-122"/>
                <a:ea typeface="Microsoft YaHei" panose="020B0503020204020204" pitchFamily="34" charset="-122"/>
              </a:rPr>
              <a:t>rootfs</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以</a:t>
            </a:r>
            <a:r>
              <a:rPr lang="en-US" altLang="zh-CN" sz="1800" dirty="0" err="1" smtClean="0">
                <a:latin typeface="Microsoft YaHei" panose="020B0503020204020204" pitchFamily="34" charset="-122"/>
                <a:ea typeface="Microsoft YaHei" panose="020B0503020204020204" pitchFamily="34" charset="-122"/>
              </a:rPr>
              <a:t>readonly</a:t>
            </a:r>
            <a:r>
              <a:rPr lang="zh-CN" altLang="en-US" sz="1800" dirty="0" smtClean="0">
                <a:latin typeface="Microsoft YaHei" panose="020B0503020204020204" pitchFamily="34" charset="-122"/>
                <a:ea typeface="Microsoft YaHei" panose="020B0503020204020204" pitchFamily="34" charset="-122"/>
              </a:rPr>
              <a:t>方式加载并检查，然而接下来利用 </a:t>
            </a:r>
            <a:r>
              <a:rPr lang="en-US" altLang="zh-CN" sz="1800" dirty="0" smtClean="0">
                <a:latin typeface="Microsoft YaHei" panose="020B0503020204020204" pitchFamily="34" charset="-122"/>
                <a:ea typeface="Microsoft YaHei" panose="020B0503020204020204" pitchFamily="34" charset="-122"/>
              </a:rPr>
              <a:t>union mount </a:t>
            </a:r>
            <a:r>
              <a:rPr lang="zh-CN" altLang="en-US" sz="1800" dirty="0" smtClean="0">
                <a:latin typeface="Microsoft YaHei" panose="020B0503020204020204" pitchFamily="34" charset="-122"/>
                <a:ea typeface="Microsoft YaHei" panose="020B0503020204020204" pitchFamily="34" charset="-122"/>
              </a:rPr>
              <a:t>的将一个 </a:t>
            </a:r>
            <a:r>
              <a:rPr lang="en-US" altLang="zh-CN" sz="1800" dirty="0" err="1" smtClean="0">
                <a:latin typeface="Microsoft YaHei" panose="020B0503020204020204" pitchFamily="34" charset="-122"/>
                <a:ea typeface="Microsoft YaHei" panose="020B0503020204020204" pitchFamily="34" charset="-122"/>
              </a:rPr>
              <a:t>readwrite</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文件系统挂载在 </a:t>
            </a:r>
            <a:r>
              <a:rPr lang="en-US" altLang="zh-CN" sz="1800" dirty="0" err="1" smtClean="0">
                <a:latin typeface="Microsoft YaHei" panose="020B0503020204020204" pitchFamily="34" charset="-122"/>
                <a:ea typeface="Microsoft YaHei" panose="020B0503020204020204" pitchFamily="34" charset="-122"/>
              </a:rPr>
              <a:t>readonly</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的</a:t>
            </a:r>
            <a:r>
              <a:rPr lang="en-US" altLang="zh-CN" sz="1800" dirty="0" err="1" smtClean="0">
                <a:latin typeface="Microsoft YaHei" panose="020B0503020204020204" pitchFamily="34" charset="-122"/>
                <a:ea typeface="Microsoft YaHei" panose="020B0503020204020204" pitchFamily="34" charset="-122"/>
              </a:rPr>
              <a:t>rootfs</a:t>
            </a:r>
            <a:r>
              <a:rPr lang="zh-CN" altLang="en-US" sz="1800" dirty="0" smtClean="0">
                <a:latin typeface="Microsoft YaHei" panose="020B0503020204020204" pitchFamily="34" charset="-122"/>
                <a:ea typeface="Microsoft YaHei" panose="020B0503020204020204" pitchFamily="34" charset="-122"/>
              </a:rPr>
              <a:t>之上，并且允许再次将下层的 </a:t>
            </a:r>
            <a:r>
              <a:rPr lang="en-US" altLang="zh-CN" sz="1800" dirty="0" smtClean="0">
                <a:latin typeface="Microsoft YaHei" panose="020B0503020204020204" pitchFamily="34" charset="-122"/>
                <a:ea typeface="Microsoft YaHei" panose="020B0503020204020204" pitchFamily="34" charset="-122"/>
              </a:rPr>
              <a:t>file system</a:t>
            </a:r>
            <a:r>
              <a:rPr lang="zh-CN" altLang="en-US" sz="1800" dirty="0" smtClean="0">
                <a:latin typeface="Microsoft YaHei" panose="020B0503020204020204" pitchFamily="34" charset="-122"/>
                <a:ea typeface="Microsoft YaHei" panose="020B0503020204020204" pitchFamily="34" charset="-122"/>
              </a:rPr>
              <a:t>设定为</a:t>
            </a:r>
            <a:r>
              <a:rPr lang="en-US" altLang="zh-CN" sz="1800" dirty="0" err="1" smtClean="0">
                <a:latin typeface="Microsoft YaHei" panose="020B0503020204020204" pitchFamily="34" charset="-122"/>
                <a:ea typeface="Microsoft YaHei" panose="020B0503020204020204" pitchFamily="34" charset="-122"/>
              </a:rPr>
              <a:t>readonly</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并且向上叠加</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这样一组</a:t>
            </a:r>
            <a:r>
              <a:rPr lang="en-US" altLang="zh-CN" sz="1800" dirty="0" err="1" smtClean="0">
                <a:latin typeface="Microsoft YaHei" panose="020B0503020204020204" pitchFamily="34" charset="-122"/>
                <a:ea typeface="Microsoft YaHei" panose="020B0503020204020204" pitchFamily="34" charset="-122"/>
              </a:rPr>
              <a:t>readonly</a:t>
            </a:r>
            <a:r>
              <a:rPr lang="zh-CN" altLang="en-US" sz="1800" dirty="0" smtClean="0">
                <a:latin typeface="Microsoft YaHei" panose="020B0503020204020204" pitchFamily="34" charset="-122"/>
                <a:ea typeface="Microsoft YaHei" panose="020B0503020204020204" pitchFamily="34" charset="-122"/>
              </a:rPr>
              <a:t>和一个</a:t>
            </a:r>
            <a:r>
              <a:rPr lang="en-US" altLang="zh-CN" sz="1800" dirty="0" smtClean="0">
                <a:latin typeface="Microsoft YaHei" panose="020B0503020204020204" pitchFamily="34" charset="-122"/>
                <a:ea typeface="Microsoft YaHei" panose="020B0503020204020204" pitchFamily="34" charset="-122"/>
              </a:rPr>
              <a:t>writeable</a:t>
            </a:r>
            <a:r>
              <a:rPr lang="zh-CN" altLang="en-US" sz="1800" dirty="0" smtClean="0">
                <a:latin typeface="Microsoft YaHei" panose="020B0503020204020204" pitchFamily="34" charset="-122"/>
                <a:ea typeface="Microsoft YaHei" panose="020B0503020204020204" pitchFamily="34" charset="-122"/>
              </a:rPr>
              <a:t>的结构构成一个</a:t>
            </a:r>
            <a:r>
              <a:rPr lang="en-US" altLang="zh-CN" sz="1800" dirty="0" smtClean="0">
                <a:latin typeface="Microsoft YaHei" panose="020B0503020204020204" pitchFamily="34" charset="-122"/>
                <a:ea typeface="Microsoft YaHei" panose="020B0503020204020204" pitchFamily="34" charset="-122"/>
              </a:rPr>
              <a:t>container</a:t>
            </a:r>
            <a:r>
              <a:rPr lang="zh-CN" altLang="en-US" sz="1800" dirty="0" smtClean="0">
                <a:latin typeface="Microsoft YaHei" panose="020B0503020204020204" pitchFamily="34" charset="-122"/>
                <a:ea typeface="Microsoft YaHei" panose="020B0503020204020204" pitchFamily="34" charset="-122"/>
              </a:rPr>
              <a:t>的运行目录</a:t>
            </a:r>
            <a:r>
              <a:rPr lang="en-US" altLang="zh-CN" sz="1800" dirty="0" smtClean="0">
                <a:latin typeface="Microsoft YaHei" panose="020B0503020204020204" pitchFamily="34" charset="-122"/>
                <a:ea typeface="Microsoft YaHei" panose="020B0503020204020204" pitchFamily="34" charset="-122"/>
              </a:rPr>
              <a:t>, </a:t>
            </a:r>
            <a:r>
              <a:rPr lang="zh-CN" altLang="en-US" sz="1800" dirty="0" smtClean="0">
                <a:latin typeface="Microsoft YaHei" panose="020B0503020204020204" pitchFamily="34" charset="-122"/>
                <a:ea typeface="Microsoft YaHei" panose="020B0503020204020204" pitchFamily="34" charset="-122"/>
              </a:rPr>
              <a:t>每一个被称作一个</a:t>
            </a:r>
            <a:r>
              <a:rPr lang="en-US" altLang="zh-CN" sz="1800" dirty="0" smtClean="0">
                <a:latin typeface="Microsoft YaHei" panose="020B0503020204020204" pitchFamily="34" charset="-122"/>
                <a:ea typeface="Microsoft YaHei" panose="020B0503020204020204" pitchFamily="34" charset="-122"/>
              </a:rPr>
              <a:t>Layer</a:t>
            </a:r>
            <a:r>
              <a:rPr lang="zh-CN" altLang="en-US" sz="1800" dirty="0" smtClean="0">
                <a:latin typeface="Microsoft YaHei" panose="020B0503020204020204" pitchFamily="34" charset="-122"/>
                <a:ea typeface="Microsoft YaHei" panose="020B0503020204020204" pitchFamily="34" charset="-122"/>
              </a:rPr>
              <a:t>。</a:t>
            </a:r>
            <a:endParaRPr lang="zh-CN" altLang="en-US" sz="1800" dirty="0" smtClean="0"/>
          </a:p>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51</a:t>
            </a:fld>
            <a:endParaRPr lang="zh-CN" altLang="en-US"/>
          </a:p>
        </p:txBody>
      </p:sp>
    </p:spTree>
    <p:extLst>
      <p:ext uri="{BB962C8B-B14F-4D97-AF65-F5344CB8AC3E}">
        <p14:creationId xmlns:p14="http://schemas.microsoft.com/office/powerpoint/2010/main" val="44302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52</a:t>
            </a:fld>
            <a:endParaRPr lang="zh-CN" altLang="en-US"/>
          </a:p>
        </p:txBody>
      </p:sp>
    </p:spTree>
    <p:extLst>
      <p:ext uri="{BB962C8B-B14F-4D97-AF65-F5344CB8AC3E}">
        <p14:creationId xmlns:p14="http://schemas.microsoft.com/office/powerpoint/2010/main" val="324504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53</a:t>
            </a:fld>
            <a:endParaRPr lang="zh-CN" altLang="en-US"/>
          </a:p>
        </p:txBody>
      </p:sp>
    </p:spTree>
    <p:extLst>
      <p:ext uri="{BB962C8B-B14F-4D97-AF65-F5344CB8AC3E}">
        <p14:creationId xmlns:p14="http://schemas.microsoft.com/office/powerpoint/2010/main" val="351874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27</a:t>
            </a:fld>
            <a:endParaRPr lang="zh-CN" altLang="en-US"/>
          </a:p>
        </p:txBody>
      </p:sp>
    </p:spTree>
    <p:extLst>
      <p:ext uri="{BB962C8B-B14F-4D97-AF65-F5344CB8AC3E}">
        <p14:creationId xmlns:p14="http://schemas.microsoft.com/office/powerpoint/2010/main" val="31985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54</a:t>
            </a:fld>
            <a:endParaRPr lang="zh-CN" altLang="en-US"/>
          </a:p>
        </p:txBody>
      </p:sp>
    </p:spTree>
    <p:extLst>
      <p:ext uri="{BB962C8B-B14F-4D97-AF65-F5344CB8AC3E}">
        <p14:creationId xmlns:p14="http://schemas.microsoft.com/office/powerpoint/2010/main" val="50364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55</a:t>
            </a:fld>
            <a:endParaRPr lang="zh-CN" altLang="en-US"/>
          </a:p>
        </p:txBody>
      </p:sp>
    </p:spTree>
    <p:extLst>
      <p:ext uri="{BB962C8B-B14F-4D97-AF65-F5344CB8AC3E}">
        <p14:creationId xmlns:p14="http://schemas.microsoft.com/office/powerpoint/2010/main" val="1730630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56</a:t>
            </a:fld>
            <a:endParaRPr lang="zh-CN" altLang="en-US"/>
          </a:p>
        </p:txBody>
      </p:sp>
    </p:spTree>
    <p:extLst>
      <p:ext uri="{BB962C8B-B14F-4D97-AF65-F5344CB8AC3E}">
        <p14:creationId xmlns:p14="http://schemas.microsoft.com/office/powerpoint/2010/main" val="3630254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57</a:t>
            </a:fld>
            <a:endParaRPr lang="zh-CN" altLang="en-US"/>
          </a:p>
        </p:txBody>
      </p:sp>
    </p:spTree>
    <p:extLst>
      <p:ext uri="{BB962C8B-B14F-4D97-AF65-F5344CB8AC3E}">
        <p14:creationId xmlns:p14="http://schemas.microsoft.com/office/powerpoint/2010/main" val="1883858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58</a:t>
            </a:fld>
            <a:endParaRPr lang="zh-CN" altLang="en-US"/>
          </a:p>
        </p:txBody>
      </p:sp>
    </p:spTree>
    <p:extLst>
      <p:ext uri="{BB962C8B-B14F-4D97-AF65-F5344CB8AC3E}">
        <p14:creationId xmlns:p14="http://schemas.microsoft.com/office/powerpoint/2010/main" val="3690301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59</a:t>
            </a:fld>
            <a:endParaRPr lang="zh-CN" altLang="en-US"/>
          </a:p>
        </p:txBody>
      </p:sp>
    </p:spTree>
    <p:extLst>
      <p:ext uri="{BB962C8B-B14F-4D97-AF65-F5344CB8AC3E}">
        <p14:creationId xmlns:p14="http://schemas.microsoft.com/office/powerpoint/2010/main" val="150414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两个非常特殊，一个是 </a:t>
            </a:r>
            <a:r>
              <a:rPr lang="en-US" altLang="zh-CN" sz="1200" b="0" i="0" kern="1200" dirty="0" err="1" smtClean="0">
                <a:solidFill>
                  <a:schemeClr val="tx1"/>
                </a:solidFill>
                <a:effectLst/>
                <a:latin typeface="+mn-lt"/>
                <a:ea typeface="+mn-ea"/>
                <a:cs typeface="+mn-cs"/>
              </a:rPr>
              <a:t>pid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sbin</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init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进程，另一个是 </a:t>
            </a:r>
            <a:r>
              <a:rPr lang="en-US" altLang="zh-CN" sz="1200" b="0" i="0" kern="1200" dirty="0" err="1" smtClean="0">
                <a:solidFill>
                  <a:schemeClr val="tx1"/>
                </a:solidFill>
                <a:effectLst/>
                <a:latin typeface="+mn-lt"/>
                <a:ea typeface="+mn-ea"/>
                <a:cs typeface="+mn-cs"/>
              </a:rPr>
              <a:t>pid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为 </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的 </a:t>
            </a:r>
            <a:r>
              <a:rPr lang="en-US" altLang="zh-CN" sz="1200" b="0" i="0" kern="1200" dirty="0" err="1" smtClean="0">
                <a:solidFill>
                  <a:schemeClr val="tx1"/>
                </a:solidFill>
                <a:effectLst/>
                <a:latin typeface="+mn-lt"/>
                <a:ea typeface="+mn-ea"/>
                <a:cs typeface="+mn-cs"/>
              </a:rPr>
              <a:t>kthreadd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进程，这两个进程都是被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中的上帝进程 </a:t>
            </a:r>
            <a:r>
              <a:rPr lang="en-US" altLang="zh-CN" sz="1200" b="0" i="0" kern="1200" dirty="0" smtClean="0">
                <a:solidFill>
                  <a:schemeClr val="tx1"/>
                </a:solidFill>
                <a:effectLst/>
                <a:latin typeface="+mn-lt"/>
                <a:ea typeface="+mn-ea"/>
                <a:cs typeface="+mn-cs"/>
              </a:rPr>
              <a:t>idle </a:t>
            </a:r>
            <a:r>
              <a:rPr lang="zh-CN" altLang="en-US" sz="1200" b="0" i="0" kern="1200" dirty="0" smtClean="0">
                <a:solidFill>
                  <a:schemeClr val="tx1"/>
                </a:solidFill>
                <a:effectLst/>
                <a:latin typeface="+mn-lt"/>
                <a:ea typeface="+mn-ea"/>
                <a:cs typeface="+mn-cs"/>
              </a:rPr>
              <a:t>创建出来的，其中前者负责执行内核的一部分初始化工作和系统配置，也会创建一些类似 </a:t>
            </a:r>
            <a:r>
              <a:rPr lang="en-US" altLang="zh-CN" sz="1200" b="0" i="0" kern="1200" dirty="0" err="1" smtClean="0">
                <a:solidFill>
                  <a:schemeClr val="tx1"/>
                </a:solidFill>
                <a:effectLst/>
                <a:latin typeface="+mn-lt"/>
                <a:ea typeface="+mn-ea"/>
                <a:cs typeface="+mn-cs"/>
              </a:rPr>
              <a:t>getty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的注册进程，而后者负责管理和调度其他的内核进程。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在当前的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操作系统下运行一个新的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容器，并通过 </a:t>
            </a:r>
            <a:r>
              <a:rPr lang="en-US" altLang="zh-CN" sz="1200" b="0" i="0" kern="1200" dirty="0" smtClean="0">
                <a:solidFill>
                  <a:schemeClr val="tx1"/>
                </a:solidFill>
                <a:effectLst/>
                <a:latin typeface="+mn-lt"/>
                <a:ea typeface="+mn-ea"/>
                <a:cs typeface="+mn-cs"/>
              </a:rPr>
              <a:t>exec </a:t>
            </a:r>
            <a:r>
              <a:rPr lang="zh-CN" altLang="en-US" sz="1200" b="0" i="0" kern="1200" dirty="0" smtClean="0">
                <a:solidFill>
                  <a:schemeClr val="tx1"/>
                </a:solidFill>
                <a:effectLst/>
                <a:latin typeface="+mn-lt"/>
                <a:ea typeface="+mn-ea"/>
                <a:cs typeface="+mn-cs"/>
              </a:rPr>
              <a:t>进入其内部的 </a:t>
            </a:r>
            <a:r>
              <a:rPr lang="en-US" altLang="zh-CN" sz="1200" b="0" i="0" kern="1200" dirty="0" smtClean="0">
                <a:solidFill>
                  <a:schemeClr val="tx1"/>
                </a:solidFill>
                <a:effectLst/>
                <a:latin typeface="+mn-lt"/>
                <a:ea typeface="+mn-ea"/>
                <a:cs typeface="+mn-cs"/>
              </a:rPr>
              <a:t>bash </a:t>
            </a:r>
            <a:r>
              <a:rPr lang="zh-CN" altLang="en-US" sz="1200" b="0" i="0" kern="1200" dirty="0" smtClean="0">
                <a:solidFill>
                  <a:schemeClr val="tx1"/>
                </a:solidFill>
                <a:effectLst/>
                <a:latin typeface="+mn-lt"/>
                <a:ea typeface="+mn-ea"/>
                <a:cs typeface="+mn-cs"/>
              </a:rPr>
              <a:t>并打印其中的全部进程</a:t>
            </a:r>
            <a:r>
              <a:rPr lang="en-US" altLang="zh-CN" sz="1200" b="0" i="0" kern="1200" dirty="0" smtClean="0">
                <a:solidFill>
                  <a:schemeClr val="tx1"/>
                </a:solidFill>
                <a:effectLst/>
                <a:latin typeface="+mn-lt"/>
                <a:ea typeface="+mn-ea"/>
                <a:cs typeface="+mn-cs"/>
              </a:rPr>
              <a:t>.</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60</a:t>
            </a:fld>
            <a:endParaRPr lang="zh-CN" altLang="en-US"/>
          </a:p>
        </p:txBody>
      </p:sp>
    </p:spTree>
    <p:extLst>
      <p:ext uri="{BB962C8B-B14F-4D97-AF65-F5344CB8AC3E}">
        <p14:creationId xmlns:p14="http://schemas.microsoft.com/office/powerpoint/2010/main" val="389298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61</a:t>
            </a:fld>
            <a:endParaRPr lang="zh-CN" altLang="en-US"/>
          </a:p>
        </p:txBody>
      </p:sp>
    </p:spTree>
    <p:extLst>
      <p:ext uri="{BB962C8B-B14F-4D97-AF65-F5344CB8AC3E}">
        <p14:creationId xmlns:p14="http://schemas.microsoft.com/office/powerpoint/2010/main" val="2915798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通过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的命名空间实现了网络的隔离，又通过 </a:t>
            </a:r>
            <a:r>
              <a:rPr lang="en-US" altLang="zh-CN" sz="1200" b="0" i="0" kern="1200" dirty="0" err="1" smtClean="0">
                <a:solidFill>
                  <a:schemeClr val="tx1"/>
                </a:solidFill>
                <a:effectLst/>
                <a:latin typeface="+mn-lt"/>
                <a:ea typeface="+mn-ea"/>
                <a:cs typeface="+mn-cs"/>
              </a:rPr>
              <a:t>iptables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进行数据包转发，让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容器能够优雅地为宿主机器或者其他容器提供服务。</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62</a:t>
            </a:fld>
            <a:endParaRPr lang="zh-CN" altLang="en-US"/>
          </a:p>
        </p:txBody>
      </p:sp>
    </p:spTree>
    <p:extLst>
      <p:ext uri="{BB962C8B-B14F-4D97-AF65-F5344CB8AC3E}">
        <p14:creationId xmlns:p14="http://schemas.microsoft.com/office/powerpoint/2010/main" val="162748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在默认情况下，每一个容器在创建时都会创建一对虚拟网卡，两个虚拟网卡组成了数据的通道，其中一个会放在创建的容器中，会加入到名为 </a:t>
            </a:r>
            <a:r>
              <a:rPr lang="en-US" altLang="zh-CN" sz="1200" b="0" i="0" kern="1200" dirty="0" smtClean="0">
                <a:solidFill>
                  <a:schemeClr val="tx1"/>
                </a:solidFill>
                <a:effectLst/>
                <a:latin typeface="+mn-lt"/>
                <a:ea typeface="+mn-ea"/>
                <a:cs typeface="+mn-cs"/>
              </a:rPr>
              <a:t>docker0 </a:t>
            </a:r>
            <a:r>
              <a:rPr lang="zh-CN" altLang="en-US" sz="1200" b="0" i="0" kern="1200" dirty="0" smtClean="0">
                <a:solidFill>
                  <a:schemeClr val="tx1"/>
                </a:solidFill>
                <a:effectLst/>
                <a:latin typeface="+mn-lt"/>
                <a:ea typeface="+mn-ea"/>
                <a:cs typeface="+mn-cs"/>
              </a:rPr>
              <a:t>网桥中。</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63</a:t>
            </a:fld>
            <a:endParaRPr lang="zh-CN" altLang="en-US"/>
          </a:p>
        </p:txBody>
      </p:sp>
    </p:spTree>
    <p:extLst>
      <p:ext uri="{BB962C8B-B14F-4D97-AF65-F5344CB8AC3E}">
        <p14:creationId xmlns:p14="http://schemas.microsoft.com/office/powerpoint/2010/main" val="13390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28</a:t>
            </a:fld>
            <a:endParaRPr lang="zh-CN" altLang="en-US"/>
          </a:p>
        </p:txBody>
      </p:sp>
    </p:spTree>
    <p:extLst>
      <p:ext uri="{BB962C8B-B14F-4D97-AF65-F5344CB8AC3E}">
        <p14:creationId xmlns:p14="http://schemas.microsoft.com/office/powerpoint/2010/main" val="938846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通过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的命名空间实现了网络的隔离，又通过 </a:t>
            </a:r>
            <a:r>
              <a:rPr lang="en-US" altLang="zh-CN" sz="1200" b="0" i="0" kern="1200" dirty="0" err="1" smtClean="0">
                <a:solidFill>
                  <a:schemeClr val="tx1"/>
                </a:solidFill>
                <a:effectLst/>
                <a:latin typeface="+mn-lt"/>
                <a:ea typeface="+mn-ea"/>
                <a:cs typeface="+mn-cs"/>
              </a:rPr>
              <a:t>iptables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进行数据包转发，让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容器能够优雅地为宿主机器或者其他容器提供服务。</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333333"/>
                </a:solidFill>
                <a:latin typeface="arial" panose="020B0604020202020204" pitchFamily="34" charset="0"/>
              </a:rPr>
              <a:t>如果有多个容器之间需要互相通信，推荐使用</a:t>
            </a:r>
            <a:r>
              <a:rPr lang="en-US" altLang="zh-CN" sz="1800" dirty="0" smtClean="0">
                <a:solidFill>
                  <a:srgbClr val="333333"/>
                </a:solidFill>
                <a:latin typeface="arial" panose="020B0604020202020204" pitchFamily="34" charset="0"/>
              </a:rPr>
              <a:t>Docker Compose</a:t>
            </a:r>
            <a:r>
              <a:rPr lang="zh-CN" altLang="en-US" sz="1800" dirty="0" smtClean="0">
                <a:solidFill>
                  <a:srgbClr val="333333"/>
                </a:solidFill>
                <a:latin typeface="arial" panose="020B0604020202020204" pitchFamily="34" charset="0"/>
              </a:rPr>
              <a:t>或者使用</a:t>
            </a:r>
            <a:r>
              <a:rPr lang="en-US" altLang="zh-CN" sz="1800" dirty="0" smtClean="0">
                <a:solidFill>
                  <a:srgbClr val="333333"/>
                </a:solidFill>
                <a:latin typeface="arial" panose="020B0604020202020204" pitchFamily="34" charset="0"/>
              </a:rPr>
              <a:t>k8s</a:t>
            </a:r>
            <a:r>
              <a:rPr lang="zh-CN" altLang="en-US" sz="1800" dirty="0" smtClean="0">
                <a:solidFill>
                  <a:srgbClr val="333333"/>
                </a:solidFill>
                <a:latin typeface="arial" panose="020B0604020202020204" pitchFamily="34" charset="0"/>
              </a:rPr>
              <a:t>编排工具</a:t>
            </a:r>
            <a:endParaRPr lang="zh-CN" altLang="en-US" sz="1800" dirty="0" smtClean="0"/>
          </a:p>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64</a:t>
            </a:fld>
            <a:endParaRPr lang="zh-CN" altLang="en-US"/>
          </a:p>
        </p:txBody>
      </p:sp>
    </p:spTree>
    <p:extLst>
      <p:ext uri="{BB962C8B-B14F-4D97-AF65-F5344CB8AC3E}">
        <p14:creationId xmlns:p14="http://schemas.microsoft.com/office/powerpoint/2010/main" val="407857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65</a:t>
            </a:fld>
            <a:endParaRPr lang="zh-CN" altLang="en-US"/>
          </a:p>
        </p:txBody>
      </p:sp>
    </p:spTree>
    <p:extLst>
      <p:ext uri="{BB962C8B-B14F-4D97-AF65-F5344CB8AC3E}">
        <p14:creationId xmlns:p14="http://schemas.microsoft.com/office/powerpoint/2010/main" val="431715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66</a:t>
            </a:fld>
            <a:endParaRPr lang="zh-CN" altLang="en-US"/>
          </a:p>
        </p:txBody>
      </p:sp>
    </p:spTree>
    <p:extLst>
      <p:ext uri="{BB962C8B-B14F-4D97-AF65-F5344CB8AC3E}">
        <p14:creationId xmlns:p14="http://schemas.microsoft.com/office/powerpoint/2010/main" val="263800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67</a:t>
            </a:fld>
            <a:endParaRPr lang="zh-CN" altLang="en-US"/>
          </a:p>
        </p:txBody>
      </p:sp>
    </p:spTree>
    <p:extLst>
      <p:ext uri="{BB962C8B-B14F-4D97-AF65-F5344CB8AC3E}">
        <p14:creationId xmlns:p14="http://schemas.microsoft.com/office/powerpoint/2010/main" val="12461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68</a:t>
            </a:fld>
            <a:endParaRPr lang="zh-CN" altLang="en-US"/>
          </a:p>
        </p:txBody>
      </p:sp>
    </p:spTree>
    <p:extLst>
      <p:ext uri="{BB962C8B-B14F-4D97-AF65-F5344CB8AC3E}">
        <p14:creationId xmlns:p14="http://schemas.microsoft.com/office/powerpoint/2010/main" val="1667419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69</a:t>
            </a:fld>
            <a:endParaRPr lang="zh-CN" altLang="en-US"/>
          </a:p>
        </p:txBody>
      </p:sp>
    </p:spTree>
    <p:extLst>
      <p:ext uri="{BB962C8B-B14F-4D97-AF65-F5344CB8AC3E}">
        <p14:creationId xmlns:p14="http://schemas.microsoft.com/office/powerpoint/2010/main" val="797141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70</a:t>
            </a:fld>
            <a:endParaRPr lang="zh-CN" altLang="en-US"/>
          </a:p>
        </p:txBody>
      </p:sp>
    </p:spTree>
    <p:extLst>
      <p:ext uri="{BB962C8B-B14F-4D97-AF65-F5344CB8AC3E}">
        <p14:creationId xmlns:p14="http://schemas.microsoft.com/office/powerpoint/2010/main" val="922287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71</a:t>
            </a:fld>
            <a:endParaRPr lang="zh-CN" altLang="en-US"/>
          </a:p>
        </p:txBody>
      </p:sp>
    </p:spTree>
    <p:extLst>
      <p:ext uri="{BB962C8B-B14F-4D97-AF65-F5344CB8AC3E}">
        <p14:creationId xmlns:p14="http://schemas.microsoft.com/office/powerpoint/2010/main" val="2539298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72</a:t>
            </a:fld>
            <a:endParaRPr lang="zh-CN" altLang="en-US"/>
          </a:p>
        </p:txBody>
      </p:sp>
    </p:spTree>
    <p:extLst>
      <p:ext uri="{BB962C8B-B14F-4D97-AF65-F5344CB8AC3E}">
        <p14:creationId xmlns:p14="http://schemas.microsoft.com/office/powerpoint/2010/main" val="3239951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73</a:t>
            </a:fld>
            <a:endParaRPr lang="zh-CN" altLang="en-US"/>
          </a:p>
        </p:txBody>
      </p:sp>
    </p:spTree>
    <p:extLst>
      <p:ext uri="{BB962C8B-B14F-4D97-AF65-F5344CB8AC3E}">
        <p14:creationId xmlns:p14="http://schemas.microsoft.com/office/powerpoint/2010/main" val="424234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29</a:t>
            </a:fld>
            <a:endParaRPr lang="zh-CN" altLang="en-US"/>
          </a:p>
        </p:txBody>
      </p:sp>
    </p:spTree>
    <p:extLst>
      <p:ext uri="{BB962C8B-B14F-4D97-AF65-F5344CB8AC3E}">
        <p14:creationId xmlns:p14="http://schemas.microsoft.com/office/powerpoint/2010/main" val="2231430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smtClean="0">
                <a:latin typeface="+mn-ea"/>
                <a:ea typeface="+mn-ea"/>
              </a:rPr>
              <a:t>cpu</a:t>
            </a:r>
            <a:r>
              <a:rPr lang="en-US" altLang="zh-CN" sz="1800" dirty="0" smtClean="0">
                <a:latin typeface="+mn-ea"/>
                <a:ea typeface="+mn-ea"/>
              </a:rPr>
              <a:t> (since Linux 2.6.24; CONFIG_CGROUP_SCHED)</a:t>
            </a:r>
            <a:r>
              <a:rPr lang="zh-CN" altLang="en-US" sz="1800" dirty="0" smtClean="0">
                <a:latin typeface="+mn-ea"/>
                <a:ea typeface="+mn-ea"/>
              </a:rPr>
              <a:t>用来限制</a:t>
            </a:r>
            <a:r>
              <a:rPr lang="en-US" altLang="zh-CN" sz="1800" dirty="0" err="1" smtClean="0">
                <a:latin typeface="+mn-ea"/>
                <a:ea typeface="+mn-ea"/>
              </a:rPr>
              <a:t>cgroup</a:t>
            </a:r>
            <a:r>
              <a:rPr lang="zh-CN" altLang="en-US" sz="1800" dirty="0" smtClean="0">
                <a:latin typeface="+mn-ea"/>
                <a:ea typeface="+mn-ea"/>
              </a:rPr>
              <a:t>的</a:t>
            </a:r>
            <a:r>
              <a:rPr lang="en-US" altLang="zh-CN" sz="1800" dirty="0" smtClean="0">
                <a:latin typeface="+mn-ea"/>
                <a:ea typeface="+mn-ea"/>
              </a:rPr>
              <a:t>CPU</a:t>
            </a:r>
            <a:r>
              <a:rPr lang="zh-CN" altLang="en-US" sz="1800" dirty="0" smtClean="0">
                <a:latin typeface="+mn-ea"/>
                <a:ea typeface="+mn-ea"/>
              </a:rPr>
              <a:t>使用率。</a:t>
            </a:r>
          </a:p>
          <a:p>
            <a:r>
              <a:rPr lang="en-US" altLang="zh-CN" sz="1800" dirty="0" err="1" smtClean="0">
                <a:latin typeface="+mn-ea"/>
                <a:ea typeface="+mn-ea"/>
              </a:rPr>
              <a:t>cpuacct</a:t>
            </a:r>
            <a:r>
              <a:rPr lang="en-US" altLang="zh-CN" sz="1800" dirty="0" smtClean="0">
                <a:latin typeface="+mn-ea"/>
                <a:ea typeface="+mn-ea"/>
              </a:rPr>
              <a:t> (since Linux 2.6.24; CONFIG_CGROUP_CPUACCT)</a:t>
            </a:r>
            <a:r>
              <a:rPr lang="zh-CN" altLang="en-US" sz="1800" dirty="0" smtClean="0">
                <a:latin typeface="+mn-ea"/>
                <a:ea typeface="+mn-ea"/>
              </a:rPr>
              <a:t>统计</a:t>
            </a:r>
            <a:r>
              <a:rPr lang="en-US" altLang="zh-CN" sz="1800" dirty="0" err="1" smtClean="0">
                <a:latin typeface="+mn-ea"/>
                <a:ea typeface="+mn-ea"/>
              </a:rPr>
              <a:t>cgroup</a:t>
            </a:r>
            <a:r>
              <a:rPr lang="zh-CN" altLang="en-US" sz="1800" dirty="0" smtClean="0">
                <a:latin typeface="+mn-ea"/>
                <a:ea typeface="+mn-ea"/>
              </a:rPr>
              <a:t>的</a:t>
            </a:r>
            <a:r>
              <a:rPr lang="en-US" altLang="zh-CN" sz="1800" dirty="0" smtClean="0">
                <a:latin typeface="+mn-ea"/>
                <a:ea typeface="+mn-ea"/>
              </a:rPr>
              <a:t>CPU</a:t>
            </a:r>
            <a:r>
              <a:rPr lang="zh-CN" altLang="en-US" sz="1800" dirty="0" smtClean="0">
                <a:latin typeface="+mn-ea"/>
                <a:ea typeface="+mn-ea"/>
              </a:rPr>
              <a:t>的使用率。</a:t>
            </a:r>
          </a:p>
          <a:p>
            <a:r>
              <a:rPr lang="en-US" altLang="zh-CN" sz="1800" dirty="0" err="1" smtClean="0">
                <a:latin typeface="+mn-ea"/>
                <a:ea typeface="+mn-ea"/>
              </a:rPr>
              <a:t>cpuset</a:t>
            </a:r>
            <a:r>
              <a:rPr lang="en-US" altLang="zh-CN" sz="1800" dirty="0" smtClean="0">
                <a:latin typeface="+mn-ea"/>
                <a:ea typeface="+mn-ea"/>
              </a:rPr>
              <a:t> (since Linux 2.6.24; CONFIG_CPUSETS)</a:t>
            </a:r>
            <a:r>
              <a:rPr lang="zh-CN" altLang="en-US" sz="1800" dirty="0" smtClean="0">
                <a:latin typeface="+mn-ea"/>
                <a:ea typeface="+mn-ea"/>
              </a:rPr>
              <a:t>绑定</a:t>
            </a:r>
            <a:r>
              <a:rPr lang="en-US" altLang="zh-CN" sz="1800" dirty="0" err="1" smtClean="0">
                <a:latin typeface="+mn-ea"/>
                <a:ea typeface="+mn-ea"/>
              </a:rPr>
              <a:t>cgroup</a:t>
            </a:r>
            <a:r>
              <a:rPr lang="zh-CN" altLang="en-US" sz="1800" dirty="0" smtClean="0">
                <a:latin typeface="+mn-ea"/>
                <a:ea typeface="+mn-ea"/>
              </a:rPr>
              <a:t>到指定</a:t>
            </a:r>
            <a:r>
              <a:rPr lang="en-US" altLang="zh-CN" sz="1800" dirty="0" smtClean="0">
                <a:latin typeface="+mn-ea"/>
                <a:ea typeface="+mn-ea"/>
              </a:rPr>
              <a:t>CPUs</a:t>
            </a:r>
            <a:r>
              <a:rPr lang="zh-CN" altLang="en-US" sz="1800" dirty="0" smtClean="0">
                <a:latin typeface="+mn-ea"/>
                <a:ea typeface="+mn-ea"/>
              </a:rPr>
              <a:t>和</a:t>
            </a:r>
            <a:r>
              <a:rPr lang="en-US" altLang="zh-CN" sz="1800" dirty="0" smtClean="0">
                <a:latin typeface="+mn-ea"/>
                <a:ea typeface="+mn-ea"/>
              </a:rPr>
              <a:t>NUMA</a:t>
            </a:r>
            <a:r>
              <a:rPr lang="zh-CN" altLang="en-US" sz="1800" dirty="0" smtClean="0">
                <a:latin typeface="+mn-ea"/>
                <a:ea typeface="+mn-ea"/>
              </a:rPr>
              <a:t>节点。</a:t>
            </a:r>
          </a:p>
          <a:p>
            <a:r>
              <a:rPr lang="en-US" altLang="zh-CN" sz="1800" dirty="0" smtClean="0">
                <a:latin typeface="+mn-ea"/>
                <a:ea typeface="+mn-ea"/>
              </a:rPr>
              <a:t>memory (since Linux 2.6.25; CONFIG_MEMCG)</a:t>
            </a:r>
            <a:r>
              <a:rPr lang="zh-CN" altLang="en-US" sz="1800" dirty="0" smtClean="0">
                <a:latin typeface="+mn-ea"/>
                <a:ea typeface="+mn-ea"/>
              </a:rPr>
              <a:t>统计和限制</a:t>
            </a:r>
            <a:r>
              <a:rPr lang="en-US" altLang="zh-CN" sz="1800" dirty="0" err="1" smtClean="0">
                <a:latin typeface="+mn-ea"/>
                <a:ea typeface="+mn-ea"/>
              </a:rPr>
              <a:t>cgroup</a:t>
            </a:r>
            <a:r>
              <a:rPr lang="zh-CN" altLang="en-US" sz="1800" dirty="0" smtClean="0">
                <a:latin typeface="+mn-ea"/>
                <a:ea typeface="+mn-ea"/>
              </a:rPr>
              <a:t>的内存的使用率，包括</a:t>
            </a:r>
            <a:r>
              <a:rPr lang="en-US" altLang="zh-CN" sz="1800" dirty="0" smtClean="0">
                <a:latin typeface="+mn-ea"/>
                <a:ea typeface="+mn-ea"/>
              </a:rPr>
              <a:t>process memory, kernel memory </a:t>
            </a:r>
            <a:r>
              <a:rPr lang="zh-CN" altLang="en-US" sz="1800" dirty="0" smtClean="0">
                <a:latin typeface="+mn-ea"/>
                <a:ea typeface="+mn-ea"/>
              </a:rPr>
              <a:t>和</a:t>
            </a:r>
            <a:r>
              <a:rPr lang="en-US" altLang="zh-CN" sz="1800" dirty="0" smtClean="0">
                <a:latin typeface="+mn-ea"/>
                <a:ea typeface="+mn-ea"/>
              </a:rPr>
              <a:t>swap</a:t>
            </a:r>
            <a:r>
              <a:rPr lang="zh-CN" altLang="en-US" sz="1800" dirty="0" smtClean="0">
                <a:latin typeface="+mn-ea"/>
                <a:ea typeface="+mn-ea"/>
              </a:rPr>
              <a:t>。</a:t>
            </a:r>
          </a:p>
          <a:p>
            <a:r>
              <a:rPr lang="en-US" altLang="zh-CN" sz="1800" dirty="0" smtClean="0">
                <a:latin typeface="+mn-ea"/>
                <a:ea typeface="+mn-ea"/>
              </a:rPr>
              <a:t>devices (since Linux 2.6.26; CONFIG_CGROUP_DEVICE)</a:t>
            </a:r>
            <a:r>
              <a:rPr lang="zh-CN" altLang="en-US" sz="1800" dirty="0" smtClean="0">
                <a:latin typeface="+mn-ea"/>
                <a:ea typeface="+mn-ea"/>
              </a:rPr>
              <a:t>限制</a:t>
            </a:r>
            <a:r>
              <a:rPr lang="en-US" altLang="zh-CN" sz="1800" dirty="0" err="1" smtClean="0">
                <a:latin typeface="+mn-ea"/>
                <a:ea typeface="+mn-ea"/>
              </a:rPr>
              <a:t>cgroup</a:t>
            </a:r>
            <a:r>
              <a:rPr lang="zh-CN" altLang="en-US" sz="1800" dirty="0" smtClean="0">
                <a:latin typeface="+mn-ea"/>
                <a:ea typeface="+mn-ea"/>
              </a:rPr>
              <a:t>创建</a:t>
            </a:r>
            <a:r>
              <a:rPr lang="en-US" altLang="zh-CN" sz="1800" dirty="0" smtClean="0">
                <a:latin typeface="+mn-ea"/>
                <a:ea typeface="+mn-ea"/>
              </a:rPr>
              <a:t>(</a:t>
            </a:r>
            <a:r>
              <a:rPr lang="en-US" altLang="zh-CN" sz="1800" dirty="0" err="1" smtClean="0">
                <a:latin typeface="+mn-ea"/>
                <a:ea typeface="+mn-ea"/>
              </a:rPr>
              <a:t>mknod</a:t>
            </a:r>
            <a:r>
              <a:rPr lang="en-US" altLang="zh-CN" sz="1800" dirty="0" smtClean="0">
                <a:latin typeface="+mn-ea"/>
                <a:ea typeface="+mn-ea"/>
              </a:rPr>
              <a:t>)</a:t>
            </a:r>
            <a:r>
              <a:rPr lang="zh-CN" altLang="en-US" sz="1800" dirty="0" smtClean="0">
                <a:latin typeface="+mn-ea"/>
                <a:ea typeface="+mn-ea"/>
              </a:rPr>
              <a:t>和访问设备的权限。</a:t>
            </a:r>
          </a:p>
          <a:p>
            <a:r>
              <a:rPr lang="en-US" altLang="zh-CN" sz="1800" dirty="0" smtClean="0">
                <a:latin typeface="+mn-ea"/>
                <a:ea typeface="+mn-ea"/>
              </a:rPr>
              <a:t>freezer (since Linux 2.6.28; CONFIG_CGROUP_FREEZER)suspend</a:t>
            </a:r>
            <a:r>
              <a:rPr lang="zh-CN" altLang="en-US" sz="1800" dirty="0" smtClean="0">
                <a:latin typeface="+mn-ea"/>
                <a:ea typeface="+mn-ea"/>
              </a:rPr>
              <a:t>和</a:t>
            </a:r>
            <a:r>
              <a:rPr lang="en-US" altLang="zh-CN" sz="1800" dirty="0" smtClean="0">
                <a:latin typeface="+mn-ea"/>
                <a:ea typeface="+mn-ea"/>
              </a:rPr>
              <a:t>restore</a:t>
            </a:r>
            <a:r>
              <a:rPr lang="zh-CN" altLang="en-US" sz="1800" dirty="0" smtClean="0">
                <a:latin typeface="+mn-ea"/>
                <a:ea typeface="+mn-ea"/>
              </a:rPr>
              <a:t>一个</a:t>
            </a:r>
            <a:r>
              <a:rPr lang="en-US" altLang="zh-CN" sz="1800" dirty="0" err="1" smtClean="0">
                <a:latin typeface="+mn-ea"/>
                <a:ea typeface="+mn-ea"/>
              </a:rPr>
              <a:t>cgroup</a:t>
            </a:r>
            <a:r>
              <a:rPr lang="zh-CN" altLang="en-US" sz="1800" dirty="0" smtClean="0">
                <a:latin typeface="+mn-ea"/>
                <a:ea typeface="+mn-ea"/>
              </a:rPr>
              <a:t>中的所有进程。</a:t>
            </a:r>
          </a:p>
          <a:p>
            <a:r>
              <a:rPr lang="en-US" altLang="zh-CN" sz="1800" dirty="0" err="1" smtClean="0">
                <a:latin typeface="+mn-ea"/>
                <a:ea typeface="+mn-ea"/>
              </a:rPr>
              <a:t>net_cls</a:t>
            </a:r>
            <a:r>
              <a:rPr lang="en-US" altLang="zh-CN" sz="1800" dirty="0" smtClean="0">
                <a:latin typeface="+mn-ea"/>
                <a:ea typeface="+mn-ea"/>
              </a:rPr>
              <a:t> (since Linux 2.6.29; CONFIG_CGROUP_NET_CLASSID)</a:t>
            </a:r>
            <a:r>
              <a:rPr lang="zh-CN" altLang="en-US" sz="1800" dirty="0" smtClean="0">
                <a:latin typeface="+mn-ea"/>
                <a:ea typeface="+mn-ea"/>
              </a:rPr>
              <a:t>将一个</a:t>
            </a:r>
            <a:r>
              <a:rPr lang="en-US" altLang="zh-CN" sz="1800" dirty="0" err="1" smtClean="0">
                <a:latin typeface="+mn-ea"/>
                <a:ea typeface="+mn-ea"/>
              </a:rPr>
              <a:t>cgroup</a:t>
            </a:r>
            <a:r>
              <a:rPr lang="zh-CN" altLang="en-US" sz="1800" dirty="0" smtClean="0">
                <a:latin typeface="+mn-ea"/>
                <a:ea typeface="+mn-ea"/>
              </a:rPr>
              <a:t>中进程创建的所有网络包加上一个</a:t>
            </a:r>
            <a:r>
              <a:rPr lang="en-US" altLang="zh-CN" sz="1800" dirty="0" err="1" smtClean="0">
                <a:latin typeface="+mn-ea"/>
                <a:ea typeface="+mn-ea"/>
              </a:rPr>
              <a:t>classid</a:t>
            </a:r>
            <a:r>
              <a:rPr lang="zh-CN" altLang="en-US" sz="1800" dirty="0" smtClean="0">
                <a:latin typeface="+mn-ea"/>
                <a:ea typeface="+mn-ea"/>
              </a:rPr>
              <a:t>标记，用于</a:t>
            </a:r>
            <a:r>
              <a:rPr lang="en-US" altLang="zh-CN" sz="1800" dirty="0" err="1" smtClean="0">
                <a:latin typeface="+mn-ea"/>
                <a:ea typeface="+mn-ea"/>
              </a:rPr>
              <a:t>tc</a:t>
            </a:r>
            <a:r>
              <a:rPr lang="zh-CN" altLang="en-US" sz="1800" dirty="0" smtClean="0">
                <a:latin typeface="+mn-ea"/>
                <a:ea typeface="+mn-ea"/>
              </a:rPr>
              <a:t>和</a:t>
            </a:r>
            <a:r>
              <a:rPr lang="en-US" altLang="zh-CN" sz="1800" dirty="0" err="1" smtClean="0">
                <a:latin typeface="+mn-ea"/>
                <a:ea typeface="+mn-ea"/>
              </a:rPr>
              <a:t>iptables</a:t>
            </a:r>
            <a:r>
              <a:rPr lang="zh-CN" altLang="en-US" sz="1800" dirty="0" smtClean="0">
                <a:latin typeface="+mn-ea"/>
                <a:ea typeface="+mn-ea"/>
              </a:rPr>
              <a:t>。 只对发出去的网络包生效，对收到的网络包不起作用。</a:t>
            </a:r>
          </a:p>
          <a:p>
            <a:r>
              <a:rPr lang="en-US" altLang="zh-CN" sz="1800" dirty="0" err="1" smtClean="0">
                <a:latin typeface="+mn-ea"/>
                <a:ea typeface="+mn-ea"/>
              </a:rPr>
              <a:t>blkio</a:t>
            </a:r>
            <a:r>
              <a:rPr lang="en-US" altLang="zh-CN" sz="1800" dirty="0" smtClean="0">
                <a:latin typeface="+mn-ea"/>
                <a:ea typeface="+mn-ea"/>
              </a:rPr>
              <a:t> (since Linux 2.6.33; CONFIG_BLK_CGROUP)</a:t>
            </a:r>
            <a:r>
              <a:rPr lang="zh-CN" altLang="en-US" sz="1800" dirty="0" smtClean="0">
                <a:latin typeface="+mn-ea"/>
                <a:ea typeface="+mn-ea"/>
              </a:rPr>
              <a:t>限制</a:t>
            </a:r>
            <a:r>
              <a:rPr lang="en-US" altLang="zh-CN" sz="1800" dirty="0" err="1" smtClean="0">
                <a:latin typeface="+mn-ea"/>
                <a:ea typeface="+mn-ea"/>
              </a:rPr>
              <a:t>cgroup</a:t>
            </a:r>
            <a:r>
              <a:rPr lang="zh-CN" altLang="en-US" sz="1800" dirty="0" smtClean="0">
                <a:latin typeface="+mn-ea"/>
                <a:ea typeface="+mn-ea"/>
              </a:rPr>
              <a:t>访问块设备的</a:t>
            </a:r>
            <a:r>
              <a:rPr lang="en-US" altLang="zh-CN" sz="1800" dirty="0" smtClean="0">
                <a:latin typeface="+mn-ea"/>
                <a:ea typeface="+mn-ea"/>
              </a:rPr>
              <a:t>IO</a:t>
            </a:r>
            <a:r>
              <a:rPr lang="zh-CN" altLang="en-US" sz="1800" dirty="0" smtClean="0">
                <a:latin typeface="+mn-ea"/>
                <a:ea typeface="+mn-ea"/>
              </a:rPr>
              <a:t>速度。</a:t>
            </a:r>
          </a:p>
          <a:p>
            <a:r>
              <a:rPr lang="en-US" altLang="zh-CN" sz="1800" dirty="0" err="1" smtClean="0">
                <a:latin typeface="+mn-ea"/>
                <a:ea typeface="+mn-ea"/>
              </a:rPr>
              <a:t>perf_event</a:t>
            </a:r>
            <a:r>
              <a:rPr lang="en-US" altLang="zh-CN" sz="1800" dirty="0" smtClean="0">
                <a:latin typeface="+mn-ea"/>
                <a:ea typeface="+mn-ea"/>
              </a:rPr>
              <a:t> (since Linux 2.6.39; CONFIG_CGROUP_PERF)</a:t>
            </a:r>
            <a:r>
              <a:rPr lang="zh-CN" altLang="en-US" sz="1800" dirty="0" smtClean="0">
                <a:latin typeface="+mn-ea"/>
                <a:ea typeface="+mn-ea"/>
              </a:rPr>
              <a:t>对</a:t>
            </a:r>
            <a:r>
              <a:rPr lang="en-US" altLang="zh-CN" sz="1800" dirty="0" err="1" smtClean="0">
                <a:latin typeface="+mn-ea"/>
                <a:ea typeface="+mn-ea"/>
              </a:rPr>
              <a:t>cgroup</a:t>
            </a:r>
            <a:r>
              <a:rPr lang="zh-CN" altLang="en-US" sz="1800" dirty="0" smtClean="0">
                <a:latin typeface="+mn-ea"/>
                <a:ea typeface="+mn-ea"/>
              </a:rPr>
              <a:t>进行性能监控</a:t>
            </a:r>
          </a:p>
          <a:p>
            <a:r>
              <a:rPr lang="en-US" altLang="zh-CN" sz="1800" dirty="0" err="1" smtClean="0">
                <a:latin typeface="+mn-ea"/>
                <a:ea typeface="+mn-ea"/>
              </a:rPr>
              <a:t>net_prio</a:t>
            </a:r>
            <a:r>
              <a:rPr lang="en-US" altLang="zh-CN" sz="1800" dirty="0" smtClean="0">
                <a:latin typeface="+mn-ea"/>
                <a:ea typeface="+mn-ea"/>
              </a:rPr>
              <a:t> (since Linux 3.3; CONFIG_CGROUP_NET_PRIO)</a:t>
            </a:r>
            <a:r>
              <a:rPr lang="zh-CN" altLang="en-US" sz="1800" dirty="0" smtClean="0">
                <a:latin typeface="+mn-ea"/>
                <a:ea typeface="+mn-ea"/>
              </a:rPr>
              <a:t>针对每个网络接口设置</a:t>
            </a:r>
            <a:r>
              <a:rPr lang="en-US" altLang="zh-CN" sz="1800" dirty="0" err="1" smtClean="0">
                <a:latin typeface="+mn-ea"/>
                <a:ea typeface="+mn-ea"/>
              </a:rPr>
              <a:t>cgroup</a:t>
            </a:r>
            <a:r>
              <a:rPr lang="zh-CN" altLang="en-US" sz="1800" dirty="0" smtClean="0">
                <a:latin typeface="+mn-ea"/>
                <a:ea typeface="+mn-ea"/>
              </a:rPr>
              <a:t>的访问优先级。</a:t>
            </a:r>
          </a:p>
          <a:p>
            <a:r>
              <a:rPr lang="en-US" altLang="zh-CN" sz="1800" dirty="0" err="1" smtClean="0">
                <a:latin typeface="+mn-ea"/>
                <a:ea typeface="+mn-ea"/>
              </a:rPr>
              <a:t>hugetlb</a:t>
            </a:r>
            <a:r>
              <a:rPr lang="en-US" altLang="zh-CN" sz="1800" dirty="0" smtClean="0">
                <a:latin typeface="+mn-ea"/>
                <a:ea typeface="+mn-ea"/>
              </a:rPr>
              <a:t> (since Linux 3.5; CONFIG_CGROUP_HUGETLB)</a:t>
            </a:r>
            <a:r>
              <a:rPr lang="zh-CN" altLang="en-US" sz="1800" dirty="0" smtClean="0">
                <a:latin typeface="+mn-ea"/>
                <a:ea typeface="+mn-ea"/>
              </a:rPr>
              <a:t>限制</a:t>
            </a:r>
            <a:r>
              <a:rPr lang="en-US" altLang="zh-CN" sz="1800" dirty="0" err="1" smtClean="0">
                <a:latin typeface="+mn-ea"/>
                <a:ea typeface="+mn-ea"/>
              </a:rPr>
              <a:t>cgroup</a:t>
            </a:r>
            <a:r>
              <a:rPr lang="zh-CN" altLang="en-US" sz="1800" dirty="0" smtClean="0">
                <a:latin typeface="+mn-ea"/>
                <a:ea typeface="+mn-ea"/>
              </a:rPr>
              <a:t>的</a:t>
            </a:r>
            <a:r>
              <a:rPr lang="en-US" altLang="zh-CN" sz="1800" dirty="0" smtClean="0">
                <a:latin typeface="+mn-ea"/>
                <a:ea typeface="+mn-ea"/>
              </a:rPr>
              <a:t>huge pages</a:t>
            </a:r>
            <a:r>
              <a:rPr lang="zh-CN" altLang="en-US" sz="1800" dirty="0" smtClean="0">
                <a:latin typeface="+mn-ea"/>
                <a:ea typeface="+mn-ea"/>
              </a:rPr>
              <a:t>的使用量。</a:t>
            </a:r>
          </a:p>
          <a:p>
            <a:r>
              <a:rPr lang="en-US" altLang="zh-CN" sz="1800" dirty="0" err="1" smtClean="0">
                <a:latin typeface="+mn-ea"/>
                <a:ea typeface="+mn-ea"/>
              </a:rPr>
              <a:t>pids</a:t>
            </a:r>
            <a:r>
              <a:rPr lang="en-US" altLang="zh-CN" sz="1800" dirty="0" smtClean="0">
                <a:latin typeface="+mn-ea"/>
                <a:ea typeface="+mn-ea"/>
              </a:rPr>
              <a:t> (since Linux 4.3; CONFIG_CGROUP_PIDS)</a:t>
            </a:r>
            <a:r>
              <a:rPr lang="zh-CN" altLang="en-US" sz="1800" dirty="0" smtClean="0">
                <a:latin typeface="+mn-ea"/>
                <a:ea typeface="+mn-ea"/>
              </a:rPr>
              <a:t>限制一个</a:t>
            </a:r>
            <a:r>
              <a:rPr lang="en-US" altLang="zh-CN" sz="1800" dirty="0" err="1" smtClean="0">
                <a:latin typeface="+mn-ea"/>
                <a:ea typeface="+mn-ea"/>
              </a:rPr>
              <a:t>cgroup</a:t>
            </a:r>
            <a:r>
              <a:rPr lang="zh-CN" altLang="en-US" sz="1800" dirty="0" smtClean="0">
                <a:latin typeface="+mn-ea"/>
                <a:ea typeface="+mn-ea"/>
              </a:rPr>
              <a:t>及其子孙</a:t>
            </a:r>
            <a:r>
              <a:rPr lang="en-US" altLang="zh-CN" sz="1800" dirty="0" err="1" smtClean="0">
                <a:latin typeface="+mn-ea"/>
                <a:ea typeface="+mn-ea"/>
              </a:rPr>
              <a:t>cgroup</a:t>
            </a:r>
            <a:r>
              <a:rPr lang="zh-CN" altLang="en-US" sz="1800" dirty="0" smtClean="0">
                <a:latin typeface="+mn-ea"/>
                <a:ea typeface="+mn-ea"/>
              </a:rPr>
              <a:t>中的总进程数。</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74</a:t>
            </a:fld>
            <a:endParaRPr lang="zh-CN" altLang="en-US"/>
          </a:p>
        </p:txBody>
      </p:sp>
    </p:spTree>
    <p:extLst>
      <p:ext uri="{BB962C8B-B14F-4D97-AF65-F5344CB8AC3E}">
        <p14:creationId xmlns:p14="http://schemas.microsoft.com/office/powerpoint/2010/main" val="909226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9c3057xxx </a:t>
            </a:r>
            <a:r>
              <a:rPr lang="zh-CN" altLang="en-US" sz="1200" b="0" i="0" kern="1200" dirty="0" smtClean="0">
                <a:solidFill>
                  <a:schemeClr val="tx1"/>
                </a:solidFill>
                <a:effectLst/>
                <a:latin typeface="+mn-lt"/>
                <a:ea typeface="+mn-ea"/>
                <a:cs typeface="+mn-cs"/>
              </a:rPr>
              <a:t>其实就是我们运行的一个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容器，启动这个容器时，</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会为这个容器创建一个与容器标识符相同的 </a:t>
            </a:r>
            <a:r>
              <a:rPr lang="en-US" altLang="zh-CN" sz="1200" b="0" i="0" kern="1200" dirty="0" err="1" smtClean="0">
                <a:solidFill>
                  <a:schemeClr val="tx1"/>
                </a:solidFill>
                <a:effectLst/>
                <a:latin typeface="+mn-lt"/>
                <a:ea typeface="+mn-ea"/>
                <a:cs typeface="+mn-cs"/>
              </a:rPr>
              <a:t>CGroup</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75</a:t>
            </a:fld>
            <a:endParaRPr lang="zh-CN" altLang="en-US"/>
          </a:p>
        </p:txBody>
      </p:sp>
    </p:spTree>
    <p:extLst>
      <p:ext uri="{BB962C8B-B14F-4D97-AF65-F5344CB8AC3E}">
        <p14:creationId xmlns:p14="http://schemas.microsoft.com/office/powerpoint/2010/main" val="556255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当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关闭掉正在运行的容器时，</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的子控制组对应的文件夹也会被 </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进程移除。</a:t>
            </a:r>
            <a:r>
              <a:rPr lang="en-US" altLang="zh-CN" sz="1200" b="0" i="0" kern="1200" dirty="0" smtClean="0">
                <a:solidFill>
                  <a:schemeClr val="tx1"/>
                </a:solidFill>
                <a:effectLst/>
                <a:latin typeface="+mn-lt"/>
                <a:ea typeface="+mn-ea"/>
                <a:cs typeface="+mn-cs"/>
              </a:rPr>
              <a:t>Docker </a:t>
            </a:r>
            <a:r>
              <a:rPr lang="zh-CN" altLang="en-US" sz="1200" b="0" i="0" kern="1200" dirty="0" smtClean="0">
                <a:solidFill>
                  <a:schemeClr val="tx1"/>
                </a:solidFill>
                <a:effectLst/>
                <a:latin typeface="+mn-lt"/>
                <a:ea typeface="+mn-ea"/>
                <a:cs typeface="+mn-cs"/>
              </a:rPr>
              <a:t>在使用 </a:t>
            </a:r>
            <a:r>
              <a:rPr lang="en-US" altLang="zh-CN" sz="1200" b="0" i="0" kern="1200" dirty="0" err="1" smtClean="0">
                <a:solidFill>
                  <a:schemeClr val="tx1"/>
                </a:solidFill>
                <a:effectLst/>
                <a:latin typeface="+mn-lt"/>
                <a:ea typeface="+mn-ea"/>
                <a:cs typeface="+mn-cs"/>
              </a:rPr>
              <a:t>CGroup</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时完成创建文件夹改变文件内容的文件操作，解决了限制子容器资源占用的问题。</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76</a:t>
            </a:fld>
            <a:endParaRPr lang="zh-CN" altLang="en-US"/>
          </a:p>
        </p:txBody>
      </p:sp>
    </p:spTree>
    <p:extLst>
      <p:ext uri="{BB962C8B-B14F-4D97-AF65-F5344CB8AC3E}">
        <p14:creationId xmlns:p14="http://schemas.microsoft.com/office/powerpoint/2010/main" val="3336869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77</a:t>
            </a:fld>
            <a:endParaRPr lang="zh-CN" altLang="en-US"/>
          </a:p>
        </p:txBody>
      </p:sp>
    </p:spTree>
    <p:extLst>
      <p:ext uri="{BB962C8B-B14F-4D97-AF65-F5344CB8AC3E}">
        <p14:creationId xmlns:p14="http://schemas.microsoft.com/office/powerpoint/2010/main" val="1016801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333333"/>
                </a:solidFill>
                <a:latin typeface="+mn-ea"/>
              </a:rPr>
              <a:t>这种文件系统可以一层一层地叠加修改文件。无论底下有多少层都是只读的，只有最上层的文件系统是可写的。当需要修改一个文件时，</a:t>
            </a:r>
            <a:r>
              <a:rPr lang="en-US" altLang="zh-CN" sz="2000" dirty="0" smtClean="0">
                <a:solidFill>
                  <a:srgbClr val="333333"/>
                </a:solidFill>
                <a:latin typeface="+mn-ea"/>
              </a:rPr>
              <a:t>AUFS</a:t>
            </a:r>
            <a:r>
              <a:rPr lang="zh-CN" altLang="en-US" sz="2000" dirty="0" smtClean="0">
                <a:solidFill>
                  <a:srgbClr val="333333"/>
                </a:solidFill>
                <a:latin typeface="+mn-ea"/>
              </a:rPr>
              <a:t>创建该文件的一个副本，使用</a:t>
            </a:r>
            <a:r>
              <a:rPr lang="en-US" altLang="zh-CN" sz="2000" dirty="0" err="1" smtClean="0">
                <a:solidFill>
                  <a:srgbClr val="333333"/>
                </a:solidFill>
                <a:latin typeface="+mn-ea"/>
              </a:rPr>
              <a:t>CoW</a:t>
            </a:r>
            <a:r>
              <a:rPr lang="zh-CN" altLang="en-US" sz="2000" dirty="0" smtClean="0">
                <a:solidFill>
                  <a:srgbClr val="333333"/>
                </a:solidFill>
                <a:latin typeface="+mn-ea"/>
              </a:rPr>
              <a:t>将文件从只读层复制到可写层进行修改，结果也保存在可写层。在</a:t>
            </a:r>
            <a:r>
              <a:rPr lang="en-US" altLang="zh-CN" sz="2000" dirty="0" smtClean="0">
                <a:solidFill>
                  <a:srgbClr val="333333"/>
                </a:solidFill>
                <a:latin typeface="+mn-ea"/>
              </a:rPr>
              <a:t>Docker</a:t>
            </a:r>
            <a:r>
              <a:rPr lang="zh-CN" altLang="en-US" sz="2000" dirty="0" smtClean="0">
                <a:solidFill>
                  <a:srgbClr val="333333"/>
                </a:solidFill>
                <a:latin typeface="+mn-ea"/>
              </a:rPr>
              <a:t>中，只读层就是</a:t>
            </a:r>
            <a:r>
              <a:rPr lang="en-US" altLang="zh-CN" sz="2000" dirty="0" smtClean="0">
                <a:solidFill>
                  <a:srgbClr val="333333"/>
                </a:solidFill>
                <a:latin typeface="+mn-ea"/>
              </a:rPr>
              <a:t>image</a:t>
            </a:r>
            <a:r>
              <a:rPr lang="zh-CN" altLang="en-US" sz="2000" dirty="0" smtClean="0">
                <a:solidFill>
                  <a:srgbClr val="333333"/>
                </a:solidFill>
                <a:latin typeface="+mn-ea"/>
              </a:rPr>
              <a:t>，可写层就是</a:t>
            </a:r>
            <a:r>
              <a:rPr lang="en-US" altLang="zh-CN" sz="2000" dirty="0" smtClean="0">
                <a:solidFill>
                  <a:srgbClr val="333333"/>
                </a:solidFill>
                <a:latin typeface="+mn-ea"/>
              </a:rPr>
              <a:t>Container</a:t>
            </a:r>
            <a:r>
              <a:rPr lang="zh-CN" altLang="en-US" sz="2000" dirty="0" smtClean="0">
                <a:solidFill>
                  <a:srgbClr val="333333"/>
                </a:solidFill>
                <a:latin typeface="+mn-ea"/>
              </a:rPr>
              <a:t>。</a:t>
            </a:r>
            <a:endParaRPr lang="zh-CN" altLang="en-US" sz="2000" dirty="0" smtClean="0">
              <a:latin typeface="+mn-ea"/>
            </a:endParaRPr>
          </a:p>
          <a:p>
            <a:endParaRPr lang="zh-CN" altLang="en-US" sz="20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78</a:t>
            </a:fld>
            <a:endParaRPr lang="zh-CN" altLang="en-US"/>
          </a:p>
        </p:txBody>
      </p:sp>
    </p:spTree>
    <p:extLst>
      <p:ext uri="{BB962C8B-B14F-4D97-AF65-F5344CB8AC3E}">
        <p14:creationId xmlns:p14="http://schemas.microsoft.com/office/powerpoint/2010/main" val="618755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rgbClr val="333333"/>
                </a:solidFill>
                <a:latin typeface="+mn-ea"/>
              </a:rPr>
              <a:t>这种文件系统可以一层一层地叠加修改文件。无论底下有多少层都是只读的，只有最上层的文件系统是可写的。当需要修改一个文件时，</a:t>
            </a:r>
            <a:r>
              <a:rPr lang="en-US" altLang="zh-CN" sz="2000" dirty="0" smtClean="0">
                <a:solidFill>
                  <a:srgbClr val="333333"/>
                </a:solidFill>
                <a:latin typeface="+mn-ea"/>
              </a:rPr>
              <a:t>AUFS</a:t>
            </a:r>
            <a:r>
              <a:rPr lang="zh-CN" altLang="en-US" sz="2000" dirty="0" smtClean="0">
                <a:solidFill>
                  <a:srgbClr val="333333"/>
                </a:solidFill>
                <a:latin typeface="+mn-ea"/>
              </a:rPr>
              <a:t>创建该文件的一个副本，使用</a:t>
            </a:r>
            <a:r>
              <a:rPr lang="en-US" altLang="zh-CN" sz="2000" dirty="0" err="1" smtClean="0">
                <a:solidFill>
                  <a:srgbClr val="333333"/>
                </a:solidFill>
                <a:latin typeface="+mn-ea"/>
              </a:rPr>
              <a:t>CoW</a:t>
            </a:r>
            <a:r>
              <a:rPr lang="zh-CN" altLang="en-US" sz="2000" dirty="0" smtClean="0">
                <a:solidFill>
                  <a:srgbClr val="333333"/>
                </a:solidFill>
                <a:latin typeface="+mn-ea"/>
              </a:rPr>
              <a:t>将文件从只读层复制到可写层进行修改，结果也保存在可写层。在</a:t>
            </a:r>
            <a:r>
              <a:rPr lang="en-US" altLang="zh-CN" sz="2000" dirty="0" smtClean="0">
                <a:solidFill>
                  <a:srgbClr val="333333"/>
                </a:solidFill>
                <a:latin typeface="+mn-ea"/>
              </a:rPr>
              <a:t>Docker</a:t>
            </a:r>
            <a:r>
              <a:rPr lang="zh-CN" altLang="en-US" sz="2000" dirty="0" smtClean="0">
                <a:solidFill>
                  <a:srgbClr val="333333"/>
                </a:solidFill>
                <a:latin typeface="+mn-ea"/>
              </a:rPr>
              <a:t>中，只读层就是</a:t>
            </a:r>
            <a:r>
              <a:rPr lang="en-US" altLang="zh-CN" sz="2000" dirty="0" smtClean="0">
                <a:solidFill>
                  <a:srgbClr val="333333"/>
                </a:solidFill>
                <a:latin typeface="+mn-ea"/>
              </a:rPr>
              <a:t>image</a:t>
            </a:r>
            <a:r>
              <a:rPr lang="zh-CN" altLang="en-US" sz="2000" dirty="0" smtClean="0">
                <a:solidFill>
                  <a:srgbClr val="333333"/>
                </a:solidFill>
                <a:latin typeface="+mn-ea"/>
              </a:rPr>
              <a:t>，可写层就是</a:t>
            </a:r>
            <a:r>
              <a:rPr lang="en-US" altLang="zh-CN" sz="2000" dirty="0" smtClean="0">
                <a:solidFill>
                  <a:srgbClr val="333333"/>
                </a:solidFill>
                <a:latin typeface="+mn-ea"/>
              </a:rPr>
              <a:t>Container</a:t>
            </a:r>
            <a:r>
              <a:rPr lang="zh-CN" altLang="en-US" sz="2000" dirty="0" smtClean="0">
                <a:solidFill>
                  <a:srgbClr val="333333"/>
                </a:solidFill>
                <a:latin typeface="+mn-ea"/>
              </a:rPr>
              <a:t>。</a:t>
            </a:r>
            <a:endParaRPr lang="zh-CN" altLang="en-US" sz="2000" dirty="0" smtClean="0">
              <a:latin typeface="+mn-ea"/>
            </a:endParaRPr>
          </a:p>
          <a:p>
            <a:endParaRPr lang="zh-CN" altLang="en-US" sz="20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79</a:t>
            </a:fld>
            <a:endParaRPr lang="zh-CN" altLang="en-US"/>
          </a:p>
        </p:txBody>
      </p:sp>
    </p:spTree>
    <p:extLst>
      <p:ext uri="{BB962C8B-B14F-4D97-AF65-F5344CB8AC3E}">
        <p14:creationId xmlns:p14="http://schemas.microsoft.com/office/powerpoint/2010/main" val="12351290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80</a:t>
            </a:fld>
            <a:endParaRPr lang="zh-CN" altLang="en-US"/>
          </a:p>
        </p:txBody>
      </p:sp>
    </p:spTree>
    <p:extLst>
      <p:ext uri="{BB962C8B-B14F-4D97-AF65-F5344CB8AC3E}">
        <p14:creationId xmlns:p14="http://schemas.microsoft.com/office/powerpoint/2010/main" val="10639713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81</a:t>
            </a:fld>
            <a:endParaRPr lang="zh-CN" altLang="en-US"/>
          </a:p>
        </p:txBody>
      </p:sp>
    </p:spTree>
    <p:extLst>
      <p:ext uri="{BB962C8B-B14F-4D97-AF65-F5344CB8AC3E}">
        <p14:creationId xmlns:p14="http://schemas.microsoft.com/office/powerpoint/2010/main" val="3074635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82</a:t>
            </a:fld>
            <a:endParaRPr lang="zh-CN" altLang="en-US"/>
          </a:p>
        </p:txBody>
      </p:sp>
    </p:spTree>
    <p:extLst>
      <p:ext uri="{BB962C8B-B14F-4D97-AF65-F5344CB8AC3E}">
        <p14:creationId xmlns:p14="http://schemas.microsoft.com/office/powerpoint/2010/main" val="861109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83</a:t>
            </a:fld>
            <a:endParaRPr lang="zh-CN" altLang="en-US"/>
          </a:p>
        </p:txBody>
      </p:sp>
    </p:spTree>
    <p:extLst>
      <p:ext uri="{BB962C8B-B14F-4D97-AF65-F5344CB8AC3E}">
        <p14:creationId xmlns:p14="http://schemas.microsoft.com/office/powerpoint/2010/main" val="212694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30</a:t>
            </a:fld>
            <a:endParaRPr lang="zh-CN" altLang="en-US"/>
          </a:p>
        </p:txBody>
      </p:sp>
    </p:spTree>
    <p:extLst>
      <p:ext uri="{BB962C8B-B14F-4D97-AF65-F5344CB8AC3E}">
        <p14:creationId xmlns:p14="http://schemas.microsoft.com/office/powerpoint/2010/main" val="2354456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84</a:t>
            </a:fld>
            <a:endParaRPr lang="zh-CN" altLang="en-US"/>
          </a:p>
        </p:txBody>
      </p:sp>
    </p:spTree>
    <p:extLst>
      <p:ext uri="{BB962C8B-B14F-4D97-AF65-F5344CB8AC3E}">
        <p14:creationId xmlns:p14="http://schemas.microsoft.com/office/powerpoint/2010/main" val="3501674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85</a:t>
            </a:fld>
            <a:endParaRPr lang="zh-CN" altLang="en-US"/>
          </a:p>
        </p:txBody>
      </p:sp>
    </p:spTree>
    <p:extLst>
      <p:ext uri="{BB962C8B-B14F-4D97-AF65-F5344CB8AC3E}">
        <p14:creationId xmlns:p14="http://schemas.microsoft.com/office/powerpoint/2010/main" val="42598980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86</a:t>
            </a:fld>
            <a:endParaRPr lang="zh-CN" altLang="en-US"/>
          </a:p>
        </p:txBody>
      </p:sp>
    </p:spTree>
    <p:extLst>
      <p:ext uri="{BB962C8B-B14F-4D97-AF65-F5344CB8AC3E}">
        <p14:creationId xmlns:p14="http://schemas.microsoft.com/office/powerpoint/2010/main" val="1342026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87</a:t>
            </a:fld>
            <a:endParaRPr lang="zh-CN" altLang="en-US"/>
          </a:p>
        </p:txBody>
      </p:sp>
    </p:spTree>
    <p:extLst>
      <p:ext uri="{BB962C8B-B14F-4D97-AF65-F5344CB8AC3E}">
        <p14:creationId xmlns:p14="http://schemas.microsoft.com/office/powerpoint/2010/main" val="2724212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88</a:t>
            </a:fld>
            <a:endParaRPr lang="zh-CN" altLang="en-US"/>
          </a:p>
        </p:txBody>
      </p:sp>
    </p:spTree>
    <p:extLst>
      <p:ext uri="{BB962C8B-B14F-4D97-AF65-F5344CB8AC3E}">
        <p14:creationId xmlns:p14="http://schemas.microsoft.com/office/powerpoint/2010/main" val="2307486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89</a:t>
            </a:fld>
            <a:endParaRPr lang="zh-CN" altLang="en-US"/>
          </a:p>
        </p:txBody>
      </p:sp>
    </p:spTree>
    <p:extLst>
      <p:ext uri="{BB962C8B-B14F-4D97-AF65-F5344CB8AC3E}">
        <p14:creationId xmlns:p14="http://schemas.microsoft.com/office/powerpoint/2010/main" val="842036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90</a:t>
            </a:fld>
            <a:endParaRPr lang="zh-CN" altLang="en-US"/>
          </a:p>
        </p:txBody>
      </p:sp>
    </p:spTree>
    <p:extLst>
      <p:ext uri="{BB962C8B-B14F-4D97-AF65-F5344CB8AC3E}">
        <p14:creationId xmlns:p14="http://schemas.microsoft.com/office/powerpoint/2010/main" val="2177729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91</a:t>
            </a:fld>
            <a:endParaRPr lang="zh-CN" altLang="en-US"/>
          </a:p>
        </p:txBody>
      </p:sp>
    </p:spTree>
    <p:extLst>
      <p:ext uri="{BB962C8B-B14F-4D97-AF65-F5344CB8AC3E}">
        <p14:creationId xmlns:p14="http://schemas.microsoft.com/office/powerpoint/2010/main" val="3583396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92</a:t>
            </a:fld>
            <a:endParaRPr lang="zh-CN" altLang="en-US"/>
          </a:p>
        </p:txBody>
      </p:sp>
    </p:spTree>
    <p:extLst>
      <p:ext uri="{BB962C8B-B14F-4D97-AF65-F5344CB8AC3E}">
        <p14:creationId xmlns:p14="http://schemas.microsoft.com/office/powerpoint/2010/main" val="38696656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D01A65BA-B9FA-4A5C-BA05-B674235F785D}" type="slidenum">
              <a:rPr lang="zh-CN" altLang="en-US" smtClean="0"/>
              <a:t>93</a:t>
            </a:fld>
            <a:endParaRPr lang="zh-CN" altLang="en-US"/>
          </a:p>
        </p:txBody>
      </p:sp>
    </p:spTree>
    <p:extLst>
      <p:ext uri="{BB962C8B-B14F-4D97-AF65-F5344CB8AC3E}">
        <p14:creationId xmlns:p14="http://schemas.microsoft.com/office/powerpoint/2010/main" val="32347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smtClean="0">
                <a:latin typeface="黑体" pitchFamily="49" charset="-122"/>
                <a:ea typeface="黑体" pitchFamily="49" charset="-122"/>
              </a:rPr>
              <a:t>作为一种轻量级的虚拟化方式，</a:t>
            </a: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在运行应用上跟传统的虚拟机方式相比具有显著优势：</a:t>
            </a: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容器很</a:t>
            </a:r>
            <a:r>
              <a:rPr lang="zh-CN" altLang="zh-CN" sz="1800" dirty="0" smtClean="0">
                <a:solidFill>
                  <a:srgbClr val="FF0000"/>
                </a:solidFill>
                <a:latin typeface="黑体" pitchFamily="49" charset="-122"/>
                <a:ea typeface="黑体" pitchFamily="49" charset="-122"/>
              </a:rPr>
              <a:t>快</a:t>
            </a:r>
            <a:r>
              <a:rPr lang="zh-CN" altLang="zh-CN" sz="1800" dirty="0" smtClean="0">
                <a:latin typeface="黑体" pitchFamily="49" charset="-122"/>
                <a:ea typeface="黑体" pitchFamily="49" charset="-122"/>
              </a:rPr>
              <a:t>，启动和停止可以在秒级实现，这相比传统的虚拟机方式要快得多。</a:t>
            </a: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容器对系统资源需求很</a:t>
            </a:r>
            <a:r>
              <a:rPr lang="zh-CN" altLang="zh-CN" sz="1800" dirty="0" smtClean="0">
                <a:solidFill>
                  <a:srgbClr val="FF0000"/>
                </a:solidFill>
                <a:latin typeface="黑体" pitchFamily="49" charset="-122"/>
                <a:ea typeface="黑体" pitchFamily="49" charset="-122"/>
              </a:rPr>
              <a:t>少</a:t>
            </a:r>
            <a:r>
              <a:rPr lang="zh-CN" altLang="zh-CN" sz="1800" dirty="0" smtClean="0">
                <a:latin typeface="黑体" pitchFamily="49" charset="-122"/>
                <a:ea typeface="黑体" pitchFamily="49" charset="-122"/>
              </a:rPr>
              <a:t>，一台主机上可以同时运行数千个</a:t>
            </a: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容器。</a:t>
            </a: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通过类似</a:t>
            </a:r>
            <a:r>
              <a:rPr lang="en-US" altLang="zh-CN" sz="1800" dirty="0" err="1" smtClean="0">
                <a:solidFill>
                  <a:srgbClr val="FF0000"/>
                </a:solidFill>
                <a:latin typeface="黑体" pitchFamily="49" charset="-122"/>
                <a:ea typeface="黑体" pitchFamily="49" charset="-122"/>
              </a:rPr>
              <a:t>Git</a:t>
            </a:r>
            <a:r>
              <a:rPr lang="zh-CN" altLang="zh-CN" sz="1800" dirty="0" smtClean="0">
                <a:latin typeface="黑体" pitchFamily="49" charset="-122"/>
                <a:ea typeface="黑体" pitchFamily="49" charset="-122"/>
              </a:rPr>
              <a:t>的操作来方</a:t>
            </a:r>
            <a:r>
              <a:rPr lang="zh-CN" altLang="zh-CN" sz="1800" dirty="0" smtClean="0">
                <a:solidFill>
                  <a:srgbClr val="FF0000"/>
                </a:solidFill>
                <a:latin typeface="黑体" pitchFamily="49" charset="-122"/>
                <a:ea typeface="黑体" pitchFamily="49" charset="-122"/>
              </a:rPr>
              <a:t>便</a:t>
            </a:r>
            <a:r>
              <a:rPr lang="zh-CN" altLang="zh-CN" sz="1800" dirty="0" smtClean="0">
                <a:latin typeface="黑体" pitchFamily="49" charset="-122"/>
                <a:ea typeface="黑体" pitchFamily="49" charset="-122"/>
              </a:rPr>
              <a:t>用户获取、分发和更新应用镜像，指令简明，学习成本较低。</a:t>
            </a:r>
            <a:endParaRPr lang="en-US" altLang="zh-CN" sz="1800" dirty="0" smtClean="0">
              <a:latin typeface="黑体" pitchFamily="49" charset="-122"/>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黑体" pitchFamily="49" charset="-122"/>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通过</a:t>
            </a:r>
            <a:r>
              <a:rPr lang="en-US" altLang="zh-CN" sz="1800" dirty="0" err="1" smtClean="0">
                <a:solidFill>
                  <a:srgbClr val="FF0000"/>
                </a:solidFill>
                <a:latin typeface="黑体" pitchFamily="49" charset="-122"/>
                <a:ea typeface="黑体" pitchFamily="49" charset="-122"/>
              </a:rPr>
              <a:t>Dockerfile</a:t>
            </a:r>
            <a:r>
              <a:rPr lang="zh-CN" altLang="zh-CN" sz="1800" dirty="0" smtClean="0">
                <a:latin typeface="黑体" pitchFamily="49" charset="-122"/>
                <a:ea typeface="黑体" pitchFamily="49" charset="-122"/>
              </a:rPr>
              <a:t>配置文件来支持灵活的</a:t>
            </a:r>
            <a:r>
              <a:rPr lang="zh-CN" altLang="zh-CN" sz="1800" dirty="0" smtClean="0">
                <a:solidFill>
                  <a:srgbClr val="FF0000"/>
                </a:solidFill>
                <a:latin typeface="黑体" pitchFamily="49" charset="-122"/>
                <a:ea typeface="黑体" pitchFamily="49" charset="-122"/>
              </a:rPr>
              <a:t>自动化创建</a:t>
            </a:r>
            <a:r>
              <a:rPr lang="zh-CN" altLang="zh-CN" sz="1800" dirty="0" smtClean="0">
                <a:latin typeface="黑体" pitchFamily="49" charset="-122"/>
                <a:ea typeface="黑体" pitchFamily="49" charset="-122"/>
              </a:rPr>
              <a:t>和</a:t>
            </a:r>
            <a:r>
              <a:rPr lang="zh-CN" altLang="zh-CN" sz="1800" dirty="0" smtClean="0">
                <a:solidFill>
                  <a:srgbClr val="FF0000"/>
                </a:solidFill>
                <a:latin typeface="黑体" pitchFamily="49" charset="-122"/>
                <a:ea typeface="黑体" pitchFamily="49" charset="-122"/>
              </a:rPr>
              <a:t>部署机制</a:t>
            </a:r>
            <a:r>
              <a:rPr lang="zh-CN" altLang="zh-CN" sz="1800" dirty="0" smtClean="0">
                <a:latin typeface="黑体" pitchFamily="49" charset="-122"/>
                <a:ea typeface="黑体" pitchFamily="49" charset="-122"/>
              </a:rPr>
              <a:t>，提高工作效率。</a:t>
            </a: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容器除了运行其中的应用之外，基本不消耗额外的系统资源，保证应用性能的同时，尽量</a:t>
            </a:r>
            <a:r>
              <a:rPr lang="zh-CN" altLang="zh-CN" sz="1800" dirty="0" smtClean="0">
                <a:solidFill>
                  <a:srgbClr val="FF0000"/>
                </a:solidFill>
                <a:latin typeface="黑体" pitchFamily="49" charset="-122"/>
                <a:ea typeface="黑体" pitchFamily="49" charset="-122"/>
              </a:rPr>
              <a:t>减小系统开销</a:t>
            </a:r>
            <a:r>
              <a:rPr lang="zh-CN" altLang="zh-CN" sz="1800" dirty="0" smtClean="0">
                <a:latin typeface="黑体" pitchFamily="49" charset="-122"/>
                <a:ea typeface="黑体" pitchFamily="49" charset="-122"/>
              </a:rPr>
              <a:t>。传统虚拟机方式运行</a:t>
            </a:r>
            <a:r>
              <a:rPr lang="en-US" altLang="zh-CN" sz="1800" dirty="0" smtClean="0">
                <a:latin typeface="黑体" pitchFamily="49" charset="-122"/>
                <a:ea typeface="黑体" pitchFamily="49" charset="-122"/>
              </a:rPr>
              <a:t>N</a:t>
            </a:r>
            <a:r>
              <a:rPr lang="zh-CN" altLang="zh-CN" sz="1800" dirty="0" smtClean="0">
                <a:latin typeface="黑体" pitchFamily="49" charset="-122"/>
                <a:ea typeface="黑体" pitchFamily="49" charset="-122"/>
              </a:rPr>
              <a:t>个不同的应用就要启动</a:t>
            </a:r>
            <a:r>
              <a:rPr lang="en-US" altLang="zh-CN" sz="1800" dirty="0" smtClean="0">
                <a:latin typeface="黑体" pitchFamily="49" charset="-122"/>
                <a:ea typeface="黑体" pitchFamily="49" charset="-122"/>
              </a:rPr>
              <a:t>N</a:t>
            </a:r>
            <a:r>
              <a:rPr lang="zh-CN" altLang="zh-CN" sz="1800" dirty="0" smtClean="0">
                <a:latin typeface="黑体" pitchFamily="49" charset="-122"/>
                <a:ea typeface="黑体" pitchFamily="49" charset="-122"/>
              </a:rPr>
              <a:t>个虚拟机（每个</a:t>
            </a:r>
            <a:r>
              <a:rPr lang="zh-CN" altLang="zh-CN" sz="1800" dirty="0" smtClean="0">
                <a:solidFill>
                  <a:srgbClr val="FF0000"/>
                </a:solidFill>
                <a:latin typeface="黑体" pitchFamily="49" charset="-122"/>
                <a:ea typeface="黑体" pitchFamily="49" charset="-122"/>
              </a:rPr>
              <a:t>虚拟机</a:t>
            </a:r>
            <a:r>
              <a:rPr lang="zh-CN" altLang="zh-CN" sz="1800" dirty="0" smtClean="0">
                <a:latin typeface="黑体" pitchFamily="49" charset="-122"/>
                <a:ea typeface="黑体" pitchFamily="49" charset="-122"/>
              </a:rPr>
              <a:t>需要</a:t>
            </a:r>
            <a:r>
              <a:rPr lang="zh-CN" altLang="zh-CN" sz="1800" dirty="0" smtClean="0">
                <a:solidFill>
                  <a:srgbClr val="FF0000"/>
                </a:solidFill>
                <a:latin typeface="黑体" pitchFamily="49" charset="-122"/>
                <a:ea typeface="黑体" pitchFamily="49" charset="-122"/>
              </a:rPr>
              <a:t>单独分配独占的内存、磁盘</a:t>
            </a:r>
            <a:r>
              <a:rPr lang="zh-CN" altLang="zh-CN" sz="1800" dirty="0" smtClean="0">
                <a:latin typeface="黑体" pitchFamily="49" charset="-122"/>
                <a:ea typeface="黑体" pitchFamily="49" charset="-122"/>
              </a:rPr>
              <a:t>等资源），而</a:t>
            </a:r>
            <a:r>
              <a:rPr lang="en-US" altLang="zh-CN" sz="1800" dirty="0" smtClean="0">
                <a:latin typeface="黑体" pitchFamily="49" charset="-122"/>
                <a:ea typeface="黑体" pitchFamily="49" charset="-122"/>
              </a:rPr>
              <a:t>Docker</a:t>
            </a:r>
            <a:r>
              <a:rPr lang="zh-CN" altLang="zh-CN" sz="1800" dirty="0" smtClean="0">
                <a:latin typeface="黑体" pitchFamily="49" charset="-122"/>
                <a:ea typeface="黑体" pitchFamily="49" charset="-122"/>
              </a:rPr>
              <a:t>只需要启动</a:t>
            </a:r>
            <a:r>
              <a:rPr lang="en-US" altLang="zh-CN" sz="1800" dirty="0" smtClean="0">
                <a:latin typeface="黑体" pitchFamily="49" charset="-122"/>
                <a:ea typeface="黑体" pitchFamily="49" charset="-122"/>
              </a:rPr>
              <a:t>N</a:t>
            </a:r>
            <a:r>
              <a:rPr lang="zh-CN" altLang="zh-CN" sz="1800" dirty="0" smtClean="0">
                <a:latin typeface="黑体" pitchFamily="49" charset="-122"/>
                <a:ea typeface="黑体" pitchFamily="49" charset="-122"/>
              </a:rPr>
              <a:t>个隔离的容器，并将应用放到容器内即可。</a:t>
            </a: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endParaRPr lang="zh-CN" altLang="en-US" sz="1800" dirty="0" smtClean="0">
              <a:latin typeface="黑体" pitchFamily="49" charset="-122"/>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黑体" pitchFamily="49" charset="-122"/>
                <a:ea typeface="黑体" pitchFamily="49" charset="-122"/>
              </a:rPr>
              <a:t/>
            </a:r>
            <a:br>
              <a:rPr lang="en-US" altLang="zh-CN" sz="1800" dirty="0" smtClean="0">
                <a:latin typeface="黑体" pitchFamily="49" charset="-122"/>
                <a:ea typeface="黑体" pitchFamily="49" charset="-122"/>
              </a:rPr>
            </a:br>
            <a:endParaRPr kumimoji="0" lang="zh-CN" altLang="en-US" sz="18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endParaRPr>
          </a:p>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31</a:t>
            </a:fld>
            <a:endParaRPr lang="zh-CN" altLang="en-US"/>
          </a:p>
        </p:txBody>
      </p:sp>
    </p:spTree>
    <p:extLst>
      <p:ext uri="{BB962C8B-B14F-4D97-AF65-F5344CB8AC3E}">
        <p14:creationId xmlns:p14="http://schemas.microsoft.com/office/powerpoint/2010/main" val="192182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API</a:t>
            </a:r>
            <a:r>
              <a:rPr lang="en-US" altLang="zh-CN" sz="1200" b="0" i="0" kern="1200" baseline="0" dirty="0" smtClean="0">
                <a:solidFill>
                  <a:schemeClr val="tx1"/>
                </a:solidFill>
                <a:effectLst/>
                <a:latin typeface="+mn-lt"/>
                <a:ea typeface="+mn-ea"/>
                <a:cs typeface="+mn-cs"/>
              </a:rPr>
              <a:t> S</a:t>
            </a:r>
            <a:r>
              <a:rPr lang="en-US" altLang="zh-CN" sz="1200" b="0" i="0" kern="1200" dirty="0" smtClean="0">
                <a:solidFill>
                  <a:schemeClr val="tx1"/>
                </a:solidFill>
                <a:effectLst/>
                <a:latin typeface="+mn-lt"/>
                <a:ea typeface="+mn-ea"/>
                <a:cs typeface="+mn-cs"/>
              </a:rPr>
              <a:t>erver</a:t>
            </a:r>
            <a:r>
              <a:rPr lang="zh-CN" altLang="en-US" sz="1200" b="0" i="0" kern="1200" dirty="0" smtClean="0">
                <a:solidFill>
                  <a:schemeClr val="tx1"/>
                </a:solidFill>
                <a:effectLst/>
                <a:latin typeface="+mn-lt"/>
                <a:ea typeface="+mn-ea"/>
                <a:cs typeface="+mn-cs"/>
              </a:rPr>
              <a:t>用于暴露</a:t>
            </a:r>
            <a:r>
              <a:rPr lang="en-US" altLang="zh-CN" sz="1200" b="0" i="0" kern="1200" dirty="0" smtClean="0">
                <a:solidFill>
                  <a:schemeClr val="tx1"/>
                </a:solidFill>
                <a:effectLst/>
                <a:latin typeface="+mn-lt"/>
                <a:ea typeface="+mn-ea"/>
                <a:cs typeface="+mn-cs"/>
              </a:rPr>
              <a:t>Kubernetes API</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indent="0">
              <a:buFont typeface="Wingdings" panose="05000000000000000000" pitchFamily="2" charset="2"/>
              <a:buNone/>
            </a:pPr>
            <a:r>
              <a:rPr lang="zh-CN" altLang="en-US" dirty="0" smtClean="0"/>
              <a:t>Replication </a:t>
            </a:r>
            <a:r>
              <a:rPr lang="en-US" altLang="zh-CN" dirty="0" smtClean="0"/>
              <a:t>C</a:t>
            </a:r>
            <a:r>
              <a:rPr lang="zh-CN" altLang="en-US" dirty="0" smtClean="0"/>
              <a:t>ontrollers：负责维护指定数目的 Pods。</a:t>
            </a:r>
          </a:p>
          <a:p>
            <a:endParaRPr lang="en-US" altLang="zh-CN" sz="1800" dirty="0" smtClean="0">
              <a:latin typeface="+mn-ea"/>
              <a:ea typeface="+mn-ea"/>
            </a:endParaRPr>
          </a:p>
          <a:p>
            <a:pPr marL="0" indent="0">
              <a:buFont typeface="Wingdings" panose="05000000000000000000" pitchFamily="2" charset="2"/>
              <a:buNone/>
            </a:pPr>
            <a:r>
              <a:rPr lang="en-US" altLang="zh-CN" sz="1200" b="0" i="0" kern="1200" dirty="0" err="1" smtClean="0">
                <a:solidFill>
                  <a:schemeClr val="tx1"/>
                </a:solidFill>
                <a:effectLst/>
                <a:latin typeface="+mn-lt"/>
                <a:ea typeface="+mn-ea"/>
                <a:cs typeface="+mn-cs"/>
              </a:rPr>
              <a:t>kubelet</a:t>
            </a:r>
            <a:r>
              <a:rPr lang="zh-CN" altLang="en-US" sz="1200" b="0" i="0" kern="1200" dirty="0" smtClean="0">
                <a:solidFill>
                  <a:schemeClr val="tx1"/>
                </a:solidFill>
                <a:effectLst/>
                <a:latin typeface="+mn-lt"/>
                <a:ea typeface="+mn-ea"/>
                <a:cs typeface="+mn-cs"/>
              </a:rPr>
              <a:t>是主要的节点代理，</a:t>
            </a:r>
            <a:r>
              <a:rPr lang="zh-CN" altLang="en-US" dirty="0" smtClean="0"/>
              <a:t>负责执行Kubernetes Master分配的任务。</a:t>
            </a:r>
            <a:endParaRPr lang="en-US" altLang="zh-CN" dirty="0" smtClean="0"/>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200" b="0" i="0" kern="1200" dirty="0" err="1" smtClean="0">
                <a:solidFill>
                  <a:schemeClr val="tx1"/>
                </a:solidFill>
                <a:effectLst/>
                <a:latin typeface="+mn-lt"/>
                <a:ea typeface="+mn-ea"/>
                <a:cs typeface="+mn-cs"/>
              </a:rPr>
              <a:t>kube</a:t>
            </a:r>
            <a:r>
              <a:rPr lang="en-US" altLang="zh-CN" sz="1200" b="0" i="0" kern="1200" dirty="0" smtClean="0">
                <a:solidFill>
                  <a:schemeClr val="tx1"/>
                </a:solidFill>
                <a:effectLst/>
                <a:latin typeface="+mn-lt"/>
                <a:ea typeface="+mn-ea"/>
                <a:cs typeface="+mn-cs"/>
              </a:rPr>
              <a:t>-proxy</a:t>
            </a:r>
            <a:r>
              <a:rPr lang="zh-CN" altLang="en-US" sz="1200" b="0" i="0" kern="1200" dirty="0" smtClean="0">
                <a:solidFill>
                  <a:schemeClr val="tx1"/>
                </a:solidFill>
                <a:effectLst/>
                <a:latin typeface="+mn-lt"/>
                <a:ea typeface="+mn-ea"/>
                <a:cs typeface="+mn-cs"/>
              </a:rPr>
              <a:t>通过在主机上维护网络规则并执行连接转发。</a:t>
            </a:r>
            <a:endParaRPr lang="zh-CN" altLang="en-US" sz="1800" dirty="0" smtClean="0">
              <a:latin typeface="+mn-ea"/>
              <a:ea typeface="+mn-ea"/>
            </a:endParaRPr>
          </a:p>
          <a:p>
            <a:pPr marL="0" indent="0">
              <a:buFont typeface="Wingdings" panose="05000000000000000000" pitchFamily="2" charset="2"/>
              <a:buNone/>
            </a:pPr>
            <a:endParaRPr lang="en-US" altLang="zh-CN" dirty="0" smtClean="0"/>
          </a:p>
          <a:p>
            <a:pPr marL="0" indent="0">
              <a:buFont typeface="Wingdings" panose="05000000000000000000" pitchFamily="2" charset="2"/>
              <a:buNone/>
            </a:pPr>
            <a:r>
              <a:rPr lang="en-US" altLang="zh-CN" sz="1200" b="1" i="0" kern="1200" dirty="0" smtClean="0">
                <a:solidFill>
                  <a:schemeClr val="tx1"/>
                </a:solidFill>
                <a:effectLst/>
                <a:latin typeface="+mn-lt"/>
                <a:ea typeface="+mn-ea"/>
                <a:cs typeface="+mn-cs"/>
              </a:rPr>
              <a:t>Services</a:t>
            </a:r>
            <a:r>
              <a:rPr lang="zh-CN" altLang="en-US" sz="1200" b="1"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Pods</a:t>
            </a:r>
            <a:r>
              <a:rPr lang="zh-CN" altLang="en-US" sz="1200" b="0" i="0" kern="1200" dirty="0" smtClean="0">
                <a:solidFill>
                  <a:schemeClr val="tx1"/>
                </a:solidFill>
                <a:effectLst/>
                <a:latin typeface="+mn-lt"/>
                <a:ea typeface="+mn-ea"/>
                <a:cs typeface="+mn-cs"/>
              </a:rPr>
              <a:t>的前端和</a:t>
            </a:r>
            <a:r>
              <a:rPr lang="en-US" altLang="zh-CN" sz="1200" b="0" i="0" kern="1200" dirty="0" smtClean="0">
                <a:solidFill>
                  <a:schemeClr val="tx1"/>
                </a:solidFill>
                <a:effectLst/>
                <a:latin typeface="+mn-lt"/>
                <a:ea typeface="+mn-ea"/>
                <a:cs typeface="+mn-cs"/>
              </a:rPr>
              <a:t>Load Balancer ,</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Pods</a:t>
            </a:r>
            <a:r>
              <a:rPr lang="zh-CN" altLang="en-US" sz="1200" b="0" i="0" kern="1200" dirty="0" smtClean="0">
                <a:solidFill>
                  <a:schemeClr val="tx1"/>
                </a:solidFill>
                <a:effectLst/>
                <a:latin typeface="+mn-lt"/>
                <a:ea typeface="+mn-ea"/>
                <a:cs typeface="+mn-cs"/>
              </a:rPr>
              <a:t>提供</a:t>
            </a:r>
            <a:r>
              <a:rPr lang="en-US" altLang="zh-CN" sz="1200" b="0" i="0" kern="1200" dirty="0" smtClean="0">
                <a:solidFill>
                  <a:schemeClr val="tx1"/>
                </a:solidFill>
                <a:effectLst/>
                <a:latin typeface="+mn-lt"/>
                <a:ea typeface="+mn-ea"/>
                <a:cs typeface="+mn-cs"/>
              </a:rPr>
              <a:t>Floating IP</a:t>
            </a:r>
            <a:r>
              <a:rPr lang="zh-CN" altLang="en-US" sz="1200" b="0" i="0" kern="1200" dirty="0" smtClean="0">
                <a:solidFill>
                  <a:schemeClr val="tx1"/>
                </a:solidFill>
                <a:effectLst/>
                <a:latin typeface="+mn-lt"/>
                <a:ea typeface="+mn-ea"/>
                <a:cs typeface="+mn-cs"/>
              </a:rPr>
              <a:t>。</a:t>
            </a:r>
            <a:endParaRPr lang="zh-CN" altLang="en-US" dirty="0" smtClean="0"/>
          </a:p>
          <a:p>
            <a:pPr marL="0" indent="0">
              <a:buFont typeface="Wingdings" panose="05000000000000000000" pitchFamily="2" charset="2"/>
              <a:buNone/>
            </a:pPr>
            <a:r>
              <a:rPr lang="zh-CN" altLang="en-US" dirty="0" smtClean="0"/>
              <a:t>Pods:由同一主机上部署的一个或几个容器组成的计算能力单位，执行相同的任务。</a:t>
            </a:r>
          </a:p>
          <a:p>
            <a:pPr marL="0" indent="0">
              <a:buFont typeface="Wingdings" panose="05000000000000000000" pitchFamily="2" charset="2"/>
              <a:buNone/>
            </a:pPr>
            <a:r>
              <a:rPr lang="zh-CN" altLang="en-US" dirty="0" smtClean="0"/>
              <a:t>Labels：key-value标签以一种非层次化、松散的方式标记、查找Kubernetes中的Pods/Replication Controllers/Services等资源。</a:t>
            </a: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94</a:t>
            </a:fld>
            <a:endParaRPr lang="zh-CN" altLang="en-US"/>
          </a:p>
        </p:txBody>
      </p:sp>
    </p:spTree>
    <p:extLst>
      <p:ext uri="{BB962C8B-B14F-4D97-AF65-F5344CB8AC3E}">
        <p14:creationId xmlns:p14="http://schemas.microsoft.com/office/powerpoint/2010/main" val="3292423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95</a:t>
            </a:fld>
            <a:endParaRPr lang="zh-CN" altLang="en-US"/>
          </a:p>
        </p:txBody>
      </p:sp>
    </p:spTree>
    <p:extLst>
      <p:ext uri="{BB962C8B-B14F-4D97-AF65-F5344CB8AC3E}">
        <p14:creationId xmlns:p14="http://schemas.microsoft.com/office/powerpoint/2010/main" val="4254986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96</a:t>
            </a:fld>
            <a:endParaRPr lang="zh-CN" altLang="en-US"/>
          </a:p>
        </p:txBody>
      </p:sp>
    </p:spTree>
    <p:extLst>
      <p:ext uri="{BB962C8B-B14F-4D97-AF65-F5344CB8AC3E}">
        <p14:creationId xmlns:p14="http://schemas.microsoft.com/office/powerpoint/2010/main" val="687828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97</a:t>
            </a:fld>
            <a:endParaRPr lang="zh-CN" altLang="en-US"/>
          </a:p>
        </p:txBody>
      </p:sp>
    </p:spTree>
    <p:extLst>
      <p:ext uri="{BB962C8B-B14F-4D97-AF65-F5344CB8AC3E}">
        <p14:creationId xmlns:p14="http://schemas.microsoft.com/office/powerpoint/2010/main" val="3302470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98</a:t>
            </a:fld>
            <a:endParaRPr lang="zh-CN" altLang="en-US"/>
          </a:p>
        </p:txBody>
      </p:sp>
    </p:spTree>
    <p:extLst>
      <p:ext uri="{BB962C8B-B14F-4D97-AF65-F5344CB8AC3E}">
        <p14:creationId xmlns:p14="http://schemas.microsoft.com/office/powerpoint/2010/main" val="299697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32</a:t>
            </a:fld>
            <a:endParaRPr lang="zh-CN" altLang="en-US"/>
          </a:p>
        </p:txBody>
      </p:sp>
    </p:spTree>
    <p:extLst>
      <p:ext uri="{BB962C8B-B14F-4D97-AF65-F5344CB8AC3E}">
        <p14:creationId xmlns:p14="http://schemas.microsoft.com/office/powerpoint/2010/main" val="445593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虽然部署简单，但是很多方面比不上</a:t>
            </a:r>
            <a:r>
              <a:rPr lang="en-US" altLang="zh-CN" sz="1200" b="0" i="0" kern="1200" dirty="0" err="1" smtClean="0">
                <a:solidFill>
                  <a:schemeClr val="tx1"/>
                </a:solidFill>
                <a:effectLst/>
                <a:latin typeface="+mn-lt"/>
                <a:ea typeface="+mn-ea"/>
                <a:cs typeface="+mn-cs"/>
              </a:rPr>
              <a:t>openstack</a:t>
            </a:r>
            <a:r>
              <a:rPr lang="zh-CN" altLang="en-US" sz="1200" b="0" i="0" kern="1200" dirty="0" smtClean="0">
                <a:solidFill>
                  <a:schemeClr val="tx1"/>
                </a:solidFill>
                <a:effectLst/>
                <a:latin typeface="+mn-lt"/>
                <a:ea typeface="+mn-ea"/>
                <a:cs typeface="+mn-cs"/>
              </a:rPr>
              <a:t>，而且</a:t>
            </a:r>
            <a:r>
              <a:rPr lang="en-US" altLang="zh-CN" sz="1200" b="0" i="0" kern="1200" dirty="0" err="1" smtClean="0">
                <a:solidFill>
                  <a:schemeClr val="tx1"/>
                </a:solidFill>
                <a:effectLst/>
                <a:latin typeface="+mn-lt"/>
                <a:ea typeface="+mn-ea"/>
                <a:cs typeface="+mn-cs"/>
              </a:rPr>
              <a:t>dockers</a:t>
            </a:r>
            <a:r>
              <a:rPr lang="zh-CN" altLang="en-US" sz="1200" b="0" i="0" kern="1200" dirty="0" smtClean="0">
                <a:solidFill>
                  <a:schemeClr val="tx1"/>
                </a:solidFill>
                <a:effectLst/>
                <a:latin typeface="+mn-lt"/>
                <a:ea typeface="+mn-ea"/>
                <a:cs typeface="+mn-cs"/>
              </a:rPr>
              <a:t>能完成的功能，</a:t>
            </a:r>
            <a:r>
              <a:rPr lang="en-US" altLang="zh-CN" sz="1200" b="0" i="0" kern="1200" dirty="0" err="1" smtClean="0">
                <a:solidFill>
                  <a:schemeClr val="tx1"/>
                </a:solidFill>
                <a:effectLst/>
                <a:latin typeface="+mn-lt"/>
                <a:ea typeface="+mn-ea"/>
                <a:cs typeface="+mn-cs"/>
              </a:rPr>
              <a:t>openstack</a:t>
            </a:r>
            <a:r>
              <a:rPr lang="zh-CN" altLang="en-US" sz="1200" b="0" i="0" kern="1200" dirty="0" smtClean="0">
                <a:solidFill>
                  <a:schemeClr val="tx1"/>
                </a:solidFill>
                <a:effectLst/>
                <a:latin typeface="+mn-lt"/>
                <a:ea typeface="+mn-ea"/>
                <a:cs typeface="+mn-cs"/>
              </a:rPr>
              <a:t>都能完成，一般大公司还是选择用</a:t>
            </a:r>
            <a:r>
              <a:rPr lang="en-US" altLang="zh-CN" sz="1200" b="0" i="0" kern="1200" dirty="0" err="1" smtClean="0">
                <a:solidFill>
                  <a:schemeClr val="tx1"/>
                </a:solidFill>
                <a:effectLst/>
                <a:latin typeface="+mn-lt"/>
                <a:ea typeface="+mn-ea"/>
                <a:cs typeface="+mn-cs"/>
              </a:rPr>
              <a:t>openstack</a:t>
            </a:r>
            <a:r>
              <a:rPr lang="zh-CN" altLang="en-US" sz="1200" b="0" i="0" kern="1200" dirty="0" smtClean="0">
                <a:solidFill>
                  <a:schemeClr val="tx1"/>
                </a:solidFill>
                <a:effectLst/>
                <a:latin typeface="+mn-lt"/>
                <a:ea typeface="+mn-ea"/>
                <a:cs typeface="+mn-cs"/>
              </a:rPr>
              <a:t>，当然</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大公司还是会有这方面的人才，主要是用来做技术储备。</a:t>
            </a:r>
            <a:endParaRPr lang="zh-CN" altLang="en-US" sz="1800" dirty="0">
              <a:latin typeface="+mn-ea"/>
              <a:ea typeface="+mn-ea"/>
            </a:endParaRPr>
          </a:p>
        </p:txBody>
      </p:sp>
      <p:sp>
        <p:nvSpPr>
          <p:cNvPr id="4" name="灯片编号占位符 3"/>
          <p:cNvSpPr>
            <a:spLocks noGrp="1"/>
          </p:cNvSpPr>
          <p:nvPr>
            <p:ph type="sldNum" sz="quarter" idx="10"/>
          </p:nvPr>
        </p:nvSpPr>
        <p:spPr/>
        <p:txBody>
          <a:bodyPr/>
          <a:lstStyle/>
          <a:p>
            <a:fld id="{D01A65BA-B9FA-4A5C-BA05-B674235F785D}" type="slidenum">
              <a:rPr lang="zh-CN" altLang="en-US" smtClean="0"/>
              <a:t>33</a:t>
            </a:fld>
            <a:endParaRPr lang="zh-CN" altLang="en-US"/>
          </a:p>
        </p:txBody>
      </p:sp>
    </p:spTree>
    <p:extLst>
      <p:ext uri="{BB962C8B-B14F-4D97-AF65-F5344CB8AC3E}">
        <p14:creationId xmlns:p14="http://schemas.microsoft.com/office/powerpoint/2010/main" val="3129676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28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32644516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val="33144903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val="30198588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44E241F-D2F4-4B3A-952F-D6E7DF06C30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300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7"/>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smtClean="0">
                <a:solidFill>
                  <a:schemeClr val="bg1">
                    <a:lumMod val="50000"/>
                  </a:schemeClr>
                </a:solidFill>
                <a:latin typeface="+mn-lt"/>
              </a:rPr>
              <a:t>40</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19" name="组合 18"/>
          <p:cNvGrpSpPr/>
          <p:nvPr userDrawn="1"/>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文本框 22"/>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684" r:id="rId3"/>
    <p:sldLayoutId id="2147483685" r:id="rId4"/>
    <p:sldLayoutId id="2147483736" r:id="rId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228404"/>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chemeClr val="tx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1547218" cy="377725"/>
            </a:xfrm>
            <a:prstGeom prst="rect">
              <a:avLst/>
            </a:prstGeom>
          </p:spPr>
          <p:txBody>
            <a:bodyPr wrap="none">
              <a:spAutoFit/>
            </a:bodyPr>
            <a:lstStyle/>
            <a:p>
              <a:r>
                <a:rPr lang="en-US" altLang="zh-CN" sz="2100" spc="225" dirty="0" smtClean="0">
                  <a:latin typeface="微软雅黑" panose="020B0503020204020204" pitchFamily="34" charset="-122"/>
                  <a:ea typeface="微软雅黑" panose="020B0503020204020204" pitchFamily="34" charset="-122"/>
                </a:rPr>
                <a:t>1.0</a:t>
              </a:r>
              <a:r>
                <a:rPr lang="zh-CN" altLang="en-US" sz="2100" spc="225" dirty="0" smtClean="0">
                  <a:latin typeface="微软雅黑" panose="020B0503020204020204" pitchFamily="34" charset="-122"/>
                  <a:ea typeface="微软雅黑" panose="020B0503020204020204" pitchFamily="34" charset="-122"/>
                </a:rPr>
                <a:t>云安全</a:t>
              </a:r>
              <a:endParaRPr lang="zh-CN" altLang="en-US" sz="2100" spc="225"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2892699"/>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437527" cy="377725"/>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2.0 Docker</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技术</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98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10</a:t>
            </a:fld>
            <a:endParaRPr lang="zh-CN" altLang="en-US" dirty="0"/>
          </a:p>
        </p:txBody>
      </p:sp>
      <p:sp>
        <p:nvSpPr>
          <p:cNvPr id="2" name="矩形 1"/>
          <p:cNvSpPr/>
          <p:nvPr/>
        </p:nvSpPr>
        <p:spPr>
          <a:xfrm>
            <a:off x="2733626" y="938018"/>
            <a:ext cx="3262432" cy="461665"/>
          </a:xfrm>
          <a:prstGeom prst="rect">
            <a:avLst/>
          </a:prstGeom>
        </p:spPr>
        <p:txBody>
          <a:bodyPr wrap="none">
            <a:spAutoFit/>
          </a:bodyPr>
          <a:lstStyle/>
          <a:p>
            <a:r>
              <a:rPr lang="zh-CN" altLang="zh-CN" sz="2400" b="1" dirty="0">
                <a:latin typeface="微软雅黑" panose="020B0503020204020204" pitchFamily="34" charset="-122"/>
                <a:ea typeface="微软雅黑" panose="020B0503020204020204" pitchFamily="34" charset="-122"/>
                <a:sym typeface="+mn-ea"/>
              </a:rPr>
              <a:t>同态加密安全方案之一</a:t>
            </a:r>
            <a:endParaRPr lang="zh-CN" altLang="en-US" sz="2400" b="1" dirty="0">
              <a:latin typeface="微软雅黑" panose="020B0503020204020204" pitchFamily="34" charset="-122"/>
              <a:ea typeface="微软雅黑" panose="020B0503020204020204" pitchFamily="34" charset="-122"/>
            </a:endParaRPr>
          </a:p>
        </p:txBody>
      </p:sp>
      <p:pic>
        <p:nvPicPr>
          <p:cNvPr id="12" name="图片 117"/>
          <p:cNvPicPr>
            <a:picLocks noChangeAspect="1"/>
          </p:cNvPicPr>
          <p:nvPr/>
        </p:nvPicPr>
        <p:blipFill>
          <a:blip r:embed="rId3" cstate="print"/>
          <a:stretch>
            <a:fillRect/>
          </a:stretch>
        </p:blipFill>
        <p:spPr>
          <a:xfrm>
            <a:off x="995688" y="1621730"/>
            <a:ext cx="7428456" cy="3939621"/>
          </a:xfrm>
          <a:prstGeom prst="rect">
            <a:avLst/>
          </a:prstGeom>
        </p:spPr>
      </p:pic>
    </p:spTree>
    <p:extLst>
      <p:ext uri="{BB962C8B-B14F-4D97-AF65-F5344CB8AC3E}">
        <p14:creationId xmlns:p14="http://schemas.microsoft.com/office/powerpoint/2010/main" val="4150900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11</a:t>
            </a:fld>
            <a:endParaRPr lang="zh-CN" altLang="en-US" dirty="0"/>
          </a:p>
        </p:txBody>
      </p:sp>
      <p:sp>
        <p:nvSpPr>
          <p:cNvPr id="2" name="矩形 1"/>
          <p:cNvSpPr/>
          <p:nvPr/>
        </p:nvSpPr>
        <p:spPr>
          <a:xfrm>
            <a:off x="280962" y="900750"/>
            <a:ext cx="2212465"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）应用</a:t>
            </a:r>
            <a:r>
              <a:rPr lang="zh-CN" altLang="en-US" sz="2400" b="1" dirty="0">
                <a:latin typeface="微软雅黑" panose="020B0503020204020204" pitchFamily="34" charset="-122"/>
                <a:ea typeface="微软雅黑" panose="020B0503020204020204" pitchFamily="34" charset="-122"/>
              </a:rPr>
              <a:t>安全</a:t>
            </a:r>
          </a:p>
        </p:txBody>
      </p:sp>
      <p:sp>
        <p:nvSpPr>
          <p:cNvPr id="12" name="内容占位符 2"/>
          <p:cNvSpPr txBox="1">
            <a:spLocks/>
          </p:cNvSpPr>
          <p:nvPr/>
        </p:nvSpPr>
        <p:spPr>
          <a:xfrm>
            <a:off x="280961" y="1344263"/>
            <a:ext cx="8792991" cy="33768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charset="0"/>
              <a:buChar char="Ø"/>
            </a:pPr>
            <a:r>
              <a:rPr lang="zh-CN" altLang="en-US" sz="2400" dirty="0" smtClean="0">
                <a:latin typeface="微软雅黑" panose="020B0503020204020204" pitchFamily="34" charset="-122"/>
                <a:ea typeface="微软雅黑" panose="020B0503020204020204" pitchFamily="34" charset="-122"/>
              </a:rPr>
              <a:t> </a:t>
            </a:r>
            <a:r>
              <a:rPr lang="zh-CN" altLang="en-US" sz="2400" dirty="0" smtClean="0">
                <a:solidFill>
                  <a:srgbClr val="E48312"/>
                </a:solidFill>
                <a:latin typeface="微软雅黑" panose="020B0503020204020204" pitchFamily="34" charset="-122"/>
                <a:ea typeface="微软雅黑" panose="020B0503020204020204" pitchFamily="34" charset="-122"/>
              </a:rPr>
              <a:t> 终端客户安全</a:t>
            </a:r>
            <a:endParaRPr lang="zh-CN" altLang="en-US" sz="2400" dirty="0" smtClean="0">
              <a:latin typeface="微软雅黑" panose="020B0503020204020204" pitchFamily="34" charset="-122"/>
              <a:ea typeface="微软雅黑" panose="020B0503020204020204" pitchFamily="34" charset="-122"/>
            </a:endParaRP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rPr>
              <a:t>在云客户端上部署反恶意软件、防病毒、个人防火墙以及IPS类型安全软件，并开启各项防御功能</a:t>
            </a:r>
            <a:r>
              <a:rPr lang="en-US" altLang="zh-CN" sz="2000" dirty="0" smtClean="0">
                <a:latin typeface="微软雅黑" panose="020B0503020204020204" pitchFamily="34" charset="-122"/>
                <a:ea typeface="微软雅黑" panose="020B0503020204020204" pitchFamily="34" charset="-122"/>
              </a:rPr>
              <a:t>；</a:t>
            </a: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rPr>
              <a:t>云用户应该采取必要措施保护浏览器免受攻击，在云环境中实现端到端的安全。使用自动更新功能，定期完成浏览器打补丁和更新工作</a:t>
            </a:r>
            <a:r>
              <a:rPr lang="en-US" altLang="zh-CN" sz="2000" dirty="0" smtClean="0">
                <a:latin typeface="微软雅黑" panose="020B0503020204020204" pitchFamily="34" charset="-122"/>
                <a:ea typeface="微软雅黑" panose="020B0503020204020204" pitchFamily="34" charset="-122"/>
              </a:rPr>
              <a:t>；</a:t>
            </a: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rPr>
              <a:t>对于企业客户，应该从制度上规定连接云计算应用的PC机禁止安装虚拟机，并且对PC机进行定期检查</a:t>
            </a:r>
            <a:r>
              <a:rPr lang="en-US" altLang="zh-CN" sz="2000" dirty="0" smtClean="0">
                <a:latin typeface="微软雅黑" panose="020B0503020204020204" pitchFamily="34" charset="-122"/>
                <a:ea typeface="微软雅黑" panose="020B0503020204020204" pitchFamily="34" charset="-122"/>
              </a:rPr>
              <a:t>。</a:t>
            </a:r>
          </a:p>
          <a:p>
            <a:pPr marL="0" indent="0">
              <a:lnSpc>
                <a:spcPct val="110000"/>
              </a:lnSpc>
              <a:buFont typeface="Wingdings" panose="05000000000000000000" charset="0"/>
              <a:buChar char="Ø"/>
            </a:pP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charset="0"/>
              <a:buChar char="ü"/>
            </a:pP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18015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3579839"/>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12</a:t>
            </a:fld>
            <a:endParaRPr lang="zh-CN" altLang="en-US" dirty="0"/>
          </a:p>
        </p:txBody>
      </p:sp>
      <p:sp>
        <p:nvSpPr>
          <p:cNvPr id="11" name="内容占位符 2"/>
          <p:cNvSpPr txBox="1">
            <a:spLocks/>
          </p:cNvSpPr>
          <p:nvPr/>
        </p:nvSpPr>
        <p:spPr>
          <a:xfrm>
            <a:off x="140052" y="935577"/>
            <a:ext cx="8482284" cy="46210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charset="0"/>
              <a:buChar char="Ø"/>
            </a:pPr>
            <a:r>
              <a:rPr lang="en-US" altLang="zh-CN" sz="2400" dirty="0" smtClean="0">
                <a:solidFill>
                  <a:srgbClr val="E48312"/>
                </a:solidFill>
                <a:latin typeface="微软雅黑" panose="020B0503020204020204" pitchFamily="34" charset="-122"/>
                <a:ea typeface="微软雅黑" panose="020B0503020204020204" pitchFamily="34" charset="-122"/>
                <a:cs typeface="Times New Roman" panose="02020603050405020304" pitchFamily="18" charset="0"/>
              </a:rPr>
              <a:t> SaaS</a:t>
            </a:r>
            <a:r>
              <a:rPr lang="zh-CN" altLang="en-US" sz="2400" dirty="0" smtClean="0">
                <a:solidFill>
                  <a:srgbClr val="E48312"/>
                </a:solidFill>
                <a:latin typeface="微软雅黑" panose="020B0503020204020204" pitchFamily="34" charset="-122"/>
                <a:ea typeface="微软雅黑" panose="020B0503020204020204" pitchFamily="34" charset="-122"/>
                <a:cs typeface="Times New Roman" panose="02020603050405020304" pitchFamily="18" charset="0"/>
              </a:rPr>
              <a:t>应用安全</a:t>
            </a:r>
            <a:endPar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根据保密协议，要求SaaS提供商提供包括包括设计、架构、开发、黑盒与白盒应用程序安全测试和发布管理有关的安全实践的信息</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t>
            </a: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特别注意SaaS提供商提供的身份验证和访问控制功能，它是客户管理信息风险惟一的安全控制措施</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t>
            </a:r>
          </a:p>
          <a:p>
            <a:pPr marL="457200" lvl="1" indent="0">
              <a:lnSpc>
                <a:spcPct val="110000"/>
              </a:lnSpc>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用户应详细理解SaaS提供商使用的虚拟数据存储架构和预防机制，以保证多租户在一个虚拟环境所需要的隔离</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312585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13</a:t>
            </a:fld>
            <a:endParaRPr lang="zh-CN" altLang="en-US" dirty="0"/>
          </a:p>
        </p:txBody>
      </p:sp>
      <p:sp>
        <p:nvSpPr>
          <p:cNvPr id="11" name="内容占位符 2"/>
          <p:cNvSpPr txBox="1">
            <a:spLocks/>
          </p:cNvSpPr>
          <p:nvPr/>
        </p:nvSpPr>
        <p:spPr>
          <a:xfrm>
            <a:off x="280962" y="803184"/>
            <a:ext cx="7766050" cy="5070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Font typeface="Wingdings" panose="05000000000000000000" charset="0"/>
              <a:buChar char="Ø"/>
            </a:pPr>
            <a:r>
              <a:rPr lang="en-US" altLang="zh-CN" sz="2400" dirty="0" smtClean="0">
                <a:solidFill>
                  <a:srgbClr val="E48312"/>
                </a:solidFill>
                <a:latin typeface="微软雅黑" panose="020B0503020204020204" pitchFamily="34" charset="-122"/>
                <a:ea typeface="微软雅黑" panose="020B0503020204020204" pitchFamily="34" charset="-122"/>
                <a:cs typeface="Times New Roman" panose="02020603050405020304" pitchFamily="18" charset="0"/>
              </a:rPr>
              <a:t>  PaaS</a:t>
            </a:r>
            <a:r>
              <a:rPr lang="zh-CN" altLang="en-US" sz="2400" dirty="0" smtClean="0">
                <a:solidFill>
                  <a:srgbClr val="E48312"/>
                </a:solidFill>
                <a:latin typeface="微软雅黑" panose="020B0503020204020204" pitchFamily="34" charset="-122"/>
                <a:ea typeface="微软雅黑" panose="020B0503020204020204" pitchFamily="34" charset="-122"/>
                <a:cs typeface="Times New Roman" panose="02020603050405020304" pitchFamily="18" charset="0"/>
              </a:rPr>
              <a:t>应用安全</a:t>
            </a:r>
            <a:endPar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10000"/>
              </a:lnSpc>
              <a:spcBef>
                <a:spcPts val="200"/>
              </a:spcBef>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PaaS应提供负责包括运行引擎在内的平台软件及其地层的安全，客户只负责部署在PaaS平台上应用的安全</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t>
            </a:r>
          </a:p>
          <a:p>
            <a:pPr lvl="1">
              <a:lnSpc>
                <a:spcPct val="110000"/>
              </a:lnSpc>
              <a:spcBef>
                <a:spcPts val="200"/>
              </a:spcBef>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如果PaaS应用使用了第三方应用、组件或Web服务，那么第三方应用提供商则需要负责这些服务的安全</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t>
            </a:r>
          </a:p>
          <a:p>
            <a:pPr lvl="1">
              <a:lnSpc>
                <a:spcPct val="110000"/>
              </a:lnSpc>
              <a:spcBef>
                <a:spcPts val="200"/>
              </a:spcBef>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在多租户PaaS的服务模式中，云用户应确保自己的数据只能由自己的企业用户和应用程序访问，PaaS服务商</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多租户模式下提供“沙盒”架构</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10000"/>
              </a:lnSpc>
              <a:spcBef>
                <a:spcPts val="200"/>
              </a:spcBef>
              <a:buFont typeface="Wingdings" panose="05000000000000000000" charset="0"/>
              <a:buChar char="ü"/>
            </a:pP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云用户部署的应用安全需要PaaS应用开发商配合，开发人员需要熟悉平台的API、部署和管理执行的安全控制软件模块</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690388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14</a:t>
            </a:fld>
            <a:endParaRPr lang="zh-CN" altLang="en-US" dirty="0"/>
          </a:p>
        </p:txBody>
      </p:sp>
      <p:sp>
        <p:nvSpPr>
          <p:cNvPr id="2" name="矩形 1"/>
          <p:cNvSpPr/>
          <p:nvPr/>
        </p:nvSpPr>
        <p:spPr>
          <a:xfrm>
            <a:off x="0" y="900750"/>
            <a:ext cx="252825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）虚拟</a:t>
            </a:r>
            <a:r>
              <a:rPr lang="zh-CN" altLang="en-US" sz="2400" b="1" dirty="0">
                <a:latin typeface="微软雅黑" panose="020B0503020204020204" pitchFamily="34" charset="-122"/>
                <a:ea typeface="微软雅黑" panose="020B0503020204020204" pitchFamily="34" charset="-122"/>
              </a:rPr>
              <a:t>化安全</a:t>
            </a:r>
          </a:p>
        </p:txBody>
      </p:sp>
      <p:sp>
        <p:nvSpPr>
          <p:cNvPr id="12" name="内容占位符 2"/>
          <p:cNvSpPr txBox="1">
            <a:spLocks/>
          </p:cNvSpPr>
          <p:nvPr/>
        </p:nvSpPr>
        <p:spPr>
          <a:xfrm>
            <a:off x="140051" y="1482336"/>
            <a:ext cx="8933901" cy="4363827"/>
          </a:xfrm>
          <a:prstGeom prst="rect">
            <a:avLst/>
          </a:prstGeom>
        </p:spPr>
        <p:txBody>
          <a:bodyPr>
            <a:normAutofit fontScale="9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000" dirty="0" smtClean="0">
                <a:latin typeface="+mn-ea"/>
                <a:cs typeface="+mn-ea"/>
              </a:rPr>
              <a:t>基于虚拟化技术的云计算主要存在两个方面的安全风险：</a:t>
            </a:r>
            <a:endParaRPr lang="en-US" altLang="zh-CN" sz="2000" dirty="0" smtClean="0">
              <a:latin typeface="+mn-ea"/>
              <a:cs typeface="+mn-ea"/>
            </a:endParaRPr>
          </a:p>
          <a:p>
            <a:pPr>
              <a:lnSpc>
                <a:spcPct val="80000"/>
              </a:lnSpc>
              <a:buFont typeface="Wingdings" panose="05000000000000000000" charset="0"/>
              <a:buChar char="Ø"/>
            </a:pPr>
            <a:r>
              <a:rPr lang="zh-CN" altLang="en-US" sz="2000" dirty="0" smtClean="0">
                <a:solidFill>
                  <a:srgbClr val="E48312"/>
                </a:solidFill>
                <a:latin typeface="+mn-ea"/>
                <a:cs typeface="+mn-ea"/>
              </a:rPr>
              <a:t>虚拟化软件安全</a:t>
            </a:r>
            <a:endParaRPr lang="zh-CN" altLang="en-US" sz="2000" dirty="0" smtClean="0">
              <a:latin typeface="+mn-ea"/>
              <a:cs typeface="+mn-ea"/>
            </a:endParaRP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en-US" altLang="zh-CN" sz="2000" dirty="0" err="1" smtClean="0">
                <a:latin typeface="+mn-ea"/>
                <a:cs typeface="+mn-ea"/>
              </a:rPr>
              <a:t>选择无漏洞的虚拟机软件，一个有漏洞的虚拟化软件会暴露所有的业务域给恶意的入侵者</a:t>
            </a:r>
            <a:r>
              <a:rPr lang="en-US" altLang="zh-CN" sz="2000" dirty="0" smtClean="0">
                <a:latin typeface="+mn-ea"/>
                <a:cs typeface="+mn-ea"/>
              </a:rPr>
              <a:t>；</a:t>
            </a: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en-US" altLang="zh-CN" sz="2000" dirty="0" err="1" smtClean="0">
                <a:latin typeface="+mn-ea"/>
                <a:cs typeface="+mn-ea"/>
              </a:rPr>
              <a:t>严格限制任何未经授权的用户访问虚拟化软件层</a:t>
            </a:r>
            <a:r>
              <a:rPr lang="en-US" altLang="zh-CN" sz="2000" dirty="0" smtClean="0">
                <a:latin typeface="+mn-ea"/>
                <a:cs typeface="+mn-ea"/>
              </a:rPr>
              <a:t>。</a:t>
            </a:r>
          </a:p>
          <a:p>
            <a:pPr marL="457200">
              <a:lnSpc>
                <a:spcPct val="8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endParaRPr lang="en-US" altLang="zh-CN" sz="2000" dirty="0" smtClean="0">
              <a:solidFill>
                <a:srgbClr val="E48312"/>
              </a:solidFill>
              <a:latin typeface="+mn-ea"/>
              <a:cs typeface="+mn-ea"/>
            </a:endParaRPr>
          </a:p>
          <a:p>
            <a:pPr>
              <a:lnSpc>
                <a:spcPct val="80000"/>
              </a:lnSpc>
              <a:spcBef>
                <a:spcPts val="200"/>
              </a:spcBef>
              <a:buFont typeface="Wingdings" panose="05000000000000000000" charset="0"/>
              <a:buChar char="Ø"/>
            </a:pPr>
            <a:r>
              <a:rPr lang="zh-CN" altLang="en-US" sz="2000" dirty="0" smtClean="0">
                <a:solidFill>
                  <a:srgbClr val="E48312"/>
                </a:solidFill>
                <a:latin typeface="+mn-ea"/>
                <a:cs typeface="+mn-ea"/>
              </a:rPr>
              <a:t>虚拟服务器安全</a:t>
            </a: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zh-CN" altLang="en-US" sz="2000" dirty="0" smtClean="0">
                <a:latin typeface="+mn-ea"/>
                <a:cs typeface="+mn-ea"/>
              </a:rPr>
              <a:t>选择具有TPM安全模块的物理服务器，选用多核并支持虚拟技术的处理器，保证CPU之间的物理隔离</a:t>
            </a: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zh-CN" altLang="en-US" sz="2000" dirty="0" smtClean="0">
                <a:latin typeface="+mn-ea"/>
                <a:cs typeface="+mn-ea"/>
              </a:rPr>
              <a:t>为每台虚拟服务器分配一个独立的硬盘分区，将各个虚拟服务器之间从逻辑上隔离开来</a:t>
            </a: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zh-CN" altLang="en-US" sz="2000" dirty="0" smtClean="0">
                <a:latin typeface="+mn-ea"/>
                <a:cs typeface="+mn-ea"/>
              </a:rPr>
              <a:t>虚拟服务器之间及其物理主机之间通过VLAN和IP进行网络逻辑隔离，服务器之间通过VPN进行网络连接；</a:t>
            </a:r>
          </a:p>
          <a:p>
            <a:pPr marL="457200">
              <a:lnSpc>
                <a:spcPct val="100000"/>
              </a:lnSpc>
              <a:spcBef>
                <a:spcPts val="200"/>
              </a:spcBef>
              <a:buFont typeface="Wingdings" panose="05000000000000000000" charset="0"/>
              <a:buChar char="ü"/>
              <a:extLst>
                <a:ext uri="{35155182-B16C-46BC-9424-99874614C6A1}">
                  <wpsdc:marlchars xmlns:wpsdc="http://www.wps.cn/officeDocument/2017/drawingmlCustomData" xmlns="" val="200" checksum="2975741746"/>
                </a:ext>
              </a:extLst>
            </a:pPr>
            <a:r>
              <a:rPr lang="zh-CN" altLang="en-US" sz="2000" dirty="0" smtClean="0">
                <a:latin typeface="+mn-ea"/>
                <a:cs typeface="+mn-ea"/>
              </a:rPr>
              <a:t>实时监控各虚拟机当中的系统日志和防火墙日志，对不需要运行的虚拟机立即关闭。</a:t>
            </a:r>
          </a:p>
        </p:txBody>
      </p:sp>
    </p:spTree>
    <p:extLst>
      <p:ext uri="{BB962C8B-B14F-4D97-AF65-F5344CB8AC3E}">
        <p14:creationId xmlns:p14="http://schemas.microsoft.com/office/powerpoint/2010/main" val="2698017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15</a:t>
            </a:fld>
            <a:endParaRPr lang="zh-CN" altLang="en-US" dirty="0"/>
          </a:p>
        </p:txBody>
      </p:sp>
      <p:sp>
        <p:nvSpPr>
          <p:cNvPr id="2" name="矩形 1"/>
          <p:cNvSpPr/>
          <p:nvPr/>
        </p:nvSpPr>
        <p:spPr>
          <a:xfrm>
            <a:off x="0" y="938018"/>
            <a:ext cx="375134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5</a:t>
            </a:r>
            <a:r>
              <a:rPr lang="zh-CN" altLang="en-US" sz="2400" b="1" dirty="0" smtClean="0">
                <a:latin typeface="微软雅黑" panose="020B0503020204020204" pitchFamily="34" charset="-122"/>
                <a:ea typeface="微软雅黑" panose="020B0503020204020204" pitchFamily="34" charset="-122"/>
              </a:rPr>
              <a:t>）身份</a:t>
            </a:r>
            <a:r>
              <a:rPr lang="zh-CN" altLang="en-US" sz="2400" b="1" dirty="0">
                <a:latin typeface="微软雅黑" panose="020B0503020204020204" pitchFamily="34" charset="-122"/>
                <a:ea typeface="微软雅黑" panose="020B0503020204020204" pitchFamily="34" charset="-122"/>
              </a:rPr>
              <a:t>识别和访问管理</a:t>
            </a:r>
          </a:p>
        </p:txBody>
      </p:sp>
      <p:sp>
        <p:nvSpPr>
          <p:cNvPr id="12" name="内容占位符 2"/>
          <p:cNvSpPr txBox="1">
            <a:spLocks/>
          </p:cNvSpPr>
          <p:nvPr/>
        </p:nvSpPr>
        <p:spPr>
          <a:xfrm>
            <a:off x="0" y="1399683"/>
            <a:ext cx="8859187" cy="46010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508000">
              <a:lnSpc>
                <a:spcPct val="130000"/>
              </a:lnSpc>
              <a:buFont typeface="Arial" panose="020B0604020202020204" pitchFamily="34" charset="0"/>
              <a:buNone/>
              <a:extLst>
                <a:ext uri="{35155182-B16C-46BC-9424-99874614C6A1}">
                  <wpsdc:indentchars xmlns:wpsdc="http://www.wps.cn/officeDocument/2017/drawingmlCustomData" xmlns="" val="200" checksum="282533468"/>
                </a:ext>
              </a:extLst>
            </a:pPr>
            <a:r>
              <a:rPr lang="zh-CN" altLang="zh-CN" sz="2000" dirty="0" smtClean="0"/>
              <a:t> Identity and Access Management (IAM) 身份识别和访问管理系统，能够对服务和资源的访问和权限进行管理。</a:t>
            </a:r>
          </a:p>
          <a:p>
            <a:pPr marL="0" indent="508000">
              <a:lnSpc>
                <a:spcPct val="40000"/>
              </a:lnSpc>
              <a:buFont typeface="Arial" panose="020B0604020202020204" pitchFamily="34" charset="0"/>
              <a:buNone/>
              <a:extLst>
                <a:ext uri="{35155182-B16C-46BC-9424-99874614C6A1}">
                  <wpsdc:indentchars xmlns:wpsdc="http://www.wps.cn/officeDocument/2017/drawingmlCustomData" xmlns="" val="200" checksum="282533468"/>
                </a:ext>
              </a:extLst>
            </a:pPr>
            <a:r>
              <a:rPr lang="zh-CN" altLang="en-US" sz="2000" dirty="0" smtClean="0">
                <a:latin typeface="Times New Roman" panose="02020603050405020304" pitchFamily="18" charset="0"/>
                <a:cs typeface="Times New Roman" panose="02020603050405020304" pitchFamily="18" charset="0"/>
              </a:rPr>
              <a:t>云计算平台的IAM主要从以下几个方面体现其管理和控制：</a:t>
            </a:r>
          </a:p>
          <a:p>
            <a:pPr marL="708660" indent="-342900">
              <a:lnSpc>
                <a:spcPct val="80000"/>
              </a:lnSpc>
              <a:buFont typeface="Wingdings" panose="05000000000000000000" charset="0"/>
              <a:buChar char="Ø"/>
            </a:pPr>
            <a:r>
              <a:rPr lang="zh-CN" altLang="en-US" sz="2000" dirty="0" smtClean="0">
                <a:solidFill>
                  <a:srgbClr val="E48312"/>
                </a:solidFill>
                <a:latin typeface="Times New Roman" panose="02020603050405020304" pitchFamily="18" charset="0"/>
                <a:cs typeface="Times New Roman" panose="02020603050405020304" pitchFamily="18" charset="0"/>
              </a:rPr>
              <a:t>用户管理</a:t>
            </a:r>
          </a:p>
          <a:p>
            <a:pPr marL="365760" indent="0">
              <a:lnSpc>
                <a:spcPct val="80000"/>
              </a:lnSpc>
              <a:spcBef>
                <a:spcPts val="200"/>
              </a:spcBef>
              <a:buFont typeface="Arial" panose="020B0604020202020204" pitchFamily="34" charset="0"/>
              <a:buNone/>
            </a:pPr>
            <a:r>
              <a:rPr lang="zh-CN" altLang="en-US" sz="2000" dirty="0" smtClean="0">
                <a:latin typeface="Times New Roman" panose="02020603050405020304" pitchFamily="18" charset="0"/>
                <a:cs typeface="Times New Roman" panose="02020603050405020304" pitchFamily="18" charset="0"/>
              </a:rPr>
              <a:t>管理用户及其访问权限，包括创建用户、为用户分配单独的安全凭证或者要求提供临时安全凭证，以便为用户提供服务和资源的访问权限。</a:t>
            </a:r>
          </a:p>
          <a:p>
            <a:pPr marL="457200">
              <a:lnSpc>
                <a:spcPct val="80000"/>
              </a:lnSpc>
              <a:extLst>
                <a:ext uri="{35155182-B16C-46BC-9424-99874614C6A1}">
                  <wpsdc:marlchars xmlns:wpsdc="http://www.wps.cn/officeDocument/2017/drawingmlCustomData" xmlns="" val="200" checksum="2975741746"/>
                </a:ext>
              </a:extLst>
            </a:pPr>
            <a:r>
              <a:rPr lang="zh-CN" altLang="en-US" sz="2000" dirty="0" smtClean="0">
                <a:solidFill>
                  <a:srgbClr val="E48312"/>
                </a:solidFill>
                <a:latin typeface="Times New Roman" panose="02020603050405020304" pitchFamily="18" charset="0"/>
                <a:cs typeface="Times New Roman" panose="02020603050405020304" pitchFamily="18" charset="0"/>
              </a:rPr>
              <a:t>角色管理</a:t>
            </a:r>
          </a:p>
          <a:p>
            <a:pPr marL="365760" indent="0">
              <a:lnSpc>
                <a:spcPct val="80000"/>
              </a:lnSpc>
              <a:spcBef>
                <a:spcPts val="200"/>
              </a:spcBef>
              <a:buFont typeface="Arial" panose="020B0604020202020204" pitchFamily="34" charset="0"/>
              <a:buNone/>
            </a:pPr>
            <a:r>
              <a:rPr lang="zh-CN" altLang="en-US" sz="2000" dirty="0" smtClean="0">
                <a:latin typeface="Times New Roman" panose="02020603050405020304" pitchFamily="18" charset="0"/>
                <a:cs typeface="Times New Roman" panose="02020603050405020304" pitchFamily="18" charset="0"/>
              </a:rPr>
              <a:t>可通过IAM角色为通常没有权限访问贵组织的资源的用户或产品授予访问权限。</a:t>
            </a:r>
            <a:endParaRPr lang="zh-CN" altLang="en-US" sz="2000" dirty="0" smtClean="0">
              <a:solidFill>
                <a:srgbClr val="E48312"/>
              </a:solidFill>
              <a:latin typeface="Times New Roman" panose="02020603050405020304" pitchFamily="18" charset="0"/>
              <a:cs typeface="Times New Roman" panose="02020603050405020304" pitchFamily="18" charset="0"/>
            </a:endParaRPr>
          </a:p>
          <a:p>
            <a:pPr marL="457200">
              <a:lnSpc>
                <a:spcPct val="80000"/>
              </a:lnSpc>
              <a:extLst>
                <a:ext uri="{35155182-B16C-46BC-9424-99874614C6A1}">
                  <wpsdc:marlchars xmlns:wpsdc="http://www.wps.cn/officeDocument/2017/drawingmlCustomData" xmlns="" val="200" checksum="2975741746"/>
                </a:ext>
              </a:extLst>
            </a:pPr>
            <a:r>
              <a:rPr lang="zh-CN" altLang="en-US" sz="2000" dirty="0" smtClean="0">
                <a:solidFill>
                  <a:srgbClr val="E48312"/>
                </a:solidFill>
                <a:latin typeface="Times New Roman" panose="02020603050405020304" pitchFamily="18" charset="0"/>
                <a:cs typeface="Times New Roman" panose="02020603050405020304" pitchFamily="18" charset="0"/>
              </a:rPr>
              <a:t>权限管理</a:t>
            </a:r>
          </a:p>
          <a:p>
            <a:pPr marL="365760" indent="0">
              <a:lnSpc>
                <a:spcPct val="80000"/>
              </a:lnSpc>
              <a:spcBef>
                <a:spcPts val="200"/>
              </a:spcBef>
              <a:buFont typeface="Arial" panose="020B0604020202020204" pitchFamily="34" charset="0"/>
              <a:buNone/>
            </a:pPr>
            <a:r>
              <a:rPr lang="zh-CN" altLang="en-US" sz="2000" dirty="0" smtClean="0">
                <a:latin typeface="Times New Roman" panose="02020603050405020304" pitchFamily="18" charset="0"/>
                <a:cs typeface="Times New Roman" panose="02020603050405020304" pitchFamily="18" charset="0"/>
              </a:rPr>
              <a:t>能够指定对资源的访问权限。</a:t>
            </a:r>
            <a:endParaRPr lang="zh-CN" altLang="en-US" sz="2000" dirty="0" smtClean="0">
              <a:solidFill>
                <a:srgbClr val="E48312"/>
              </a:solidFill>
              <a:latin typeface="Times New Roman" panose="02020603050405020304" pitchFamily="18" charset="0"/>
              <a:cs typeface="Times New Roman" panose="02020603050405020304" pitchFamily="18" charset="0"/>
            </a:endParaRPr>
          </a:p>
          <a:p>
            <a:pPr marL="457200">
              <a:lnSpc>
                <a:spcPct val="80000"/>
              </a:lnSpc>
              <a:extLst>
                <a:ext uri="{35155182-B16C-46BC-9424-99874614C6A1}">
                  <wpsdc:marlchars xmlns:wpsdc="http://www.wps.cn/officeDocument/2017/drawingmlCustomData" xmlns="" val="200" checksum="2975741746"/>
                </a:ext>
              </a:extLst>
            </a:pPr>
            <a:r>
              <a:rPr lang="zh-CN" altLang="en-US" sz="2000" dirty="0" smtClean="0">
                <a:solidFill>
                  <a:srgbClr val="E48312"/>
                </a:solidFill>
                <a:latin typeface="Times New Roman" panose="02020603050405020304" pitchFamily="18" charset="0"/>
                <a:cs typeface="Times New Roman" panose="02020603050405020304" pitchFamily="18" charset="0"/>
              </a:rPr>
              <a:t>安全凭证管理</a:t>
            </a:r>
          </a:p>
          <a:p>
            <a:pPr marL="365760" indent="0">
              <a:lnSpc>
                <a:spcPct val="80000"/>
              </a:lnSpc>
              <a:spcBef>
                <a:spcPts val="200"/>
              </a:spcBef>
              <a:buFont typeface="Arial" panose="020B0604020202020204" pitchFamily="34" charset="0"/>
              <a:buNone/>
            </a:pPr>
            <a:r>
              <a:rPr lang="zh-CN" altLang="en-US" sz="2000" dirty="0" smtClean="0">
                <a:latin typeface="Times New Roman" panose="02020603050405020304" pitchFamily="18" charset="0"/>
                <a:cs typeface="Times New Roman" panose="02020603050405020304" pitchFamily="18" charset="0"/>
              </a:rPr>
              <a:t>包括了密码、访问密钥、密钥对、X.509证书等，在通过UI访问或者API以及命令行访问时，会采用不同的凭证方式。</a:t>
            </a:r>
          </a:p>
          <a:p>
            <a:pPr>
              <a:lnSpc>
                <a:spcPct val="11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4268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16</a:t>
            </a:fld>
            <a:endParaRPr lang="zh-CN" altLang="en-US" dirty="0"/>
          </a:p>
        </p:txBody>
      </p:sp>
      <p:sp>
        <p:nvSpPr>
          <p:cNvPr id="2" name="矩形 1"/>
          <p:cNvSpPr/>
          <p:nvPr/>
        </p:nvSpPr>
        <p:spPr>
          <a:xfrm>
            <a:off x="-1" y="900750"/>
            <a:ext cx="282801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6</a:t>
            </a:r>
            <a:r>
              <a:rPr lang="zh-CN" altLang="en-US" sz="2400" b="1" dirty="0" smtClean="0">
                <a:latin typeface="微软雅黑" panose="020B0503020204020204" pitchFamily="34" charset="-122"/>
                <a:ea typeface="微软雅黑" panose="020B0503020204020204" pitchFamily="34" charset="-122"/>
              </a:rPr>
              <a:t>）操作系统</a:t>
            </a:r>
            <a:r>
              <a:rPr lang="zh-CN" altLang="en-US" sz="2400" b="1" dirty="0">
                <a:latin typeface="微软雅黑" panose="020B0503020204020204" pitchFamily="34" charset="-122"/>
                <a:ea typeface="微软雅黑" panose="020B0503020204020204" pitchFamily="34" charset="-122"/>
              </a:rPr>
              <a:t>安全</a:t>
            </a:r>
          </a:p>
        </p:txBody>
      </p:sp>
      <p:sp>
        <p:nvSpPr>
          <p:cNvPr id="12" name="内容占位符 2"/>
          <p:cNvSpPr txBox="1">
            <a:spLocks/>
          </p:cNvSpPr>
          <p:nvPr/>
        </p:nvSpPr>
        <p:spPr>
          <a:xfrm>
            <a:off x="1" y="1591861"/>
            <a:ext cx="9144000" cy="33099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400" dirty="0" smtClean="0"/>
              <a:t>在云平台中的操作系统，为了避免病毒及黑客攻击，需要及时更新系统补丁，以保护和防治数据泄漏。云平台的自动化补丁功能具备以下能力：</a:t>
            </a:r>
          </a:p>
          <a:p>
            <a:pPr lvl="1">
              <a:lnSpc>
                <a:spcPct val="110000"/>
              </a:lnSpc>
              <a:spcBef>
                <a:spcPts val="200"/>
              </a:spcBef>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支持在线及离线补丁下载模式，自动化完成补丁下载及分类，提供过滤器过滤要下载的补丁类型</a:t>
            </a:r>
          </a:p>
          <a:p>
            <a:pPr lvl="1">
              <a:lnSpc>
                <a:spcPct val="110000"/>
              </a:lnSpc>
              <a:spcBef>
                <a:spcPts val="200"/>
              </a:spcBef>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用户在资源使用过程中，可以选择需要的补丁，进行自动化部署。</a:t>
            </a:r>
          </a:p>
          <a:p>
            <a:pPr lvl="1">
              <a:lnSpc>
                <a:spcPct val="110000"/>
              </a:lnSpc>
              <a:spcBef>
                <a:spcPts val="200"/>
              </a:spcBef>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提供补丁分析能力，结合当前系统补丁集自动推荐补丁版本。</a:t>
            </a:r>
          </a:p>
          <a:p>
            <a:pPr lvl="1">
              <a:lnSpc>
                <a:spcPct val="110000"/>
              </a:lnSpc>
              <a:spcBef>
                <a:spcPts val="200"/>
              </a:spcBef>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根据管理员自建的补丁黑名单或白名单来部署补丁。</a:t>
            </a:r>
          </a:p>
          <a:p>
            <a:pPr lvl="1">
              <a:lnSpc>
                <a:spcPct val="110000"/>
              </a:lnSpc>
              <a:spcBef>
                <a:spcPts val="200"/>
              </a:spcBef>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能够自动发现补丁间依赖关系。</a:t>
            </a:r>
          </a:p>
          <a:p>
            <a:pPr>
              <a:lnSpc>
                <a:spcPct val="100000"/>
              </a:lnSpc>
              <a:spcBef>
                <a:spcPts val="200"/>
              </a:spcBef>
              <a:buFont typeface="Wingdings" panose="05000000000000000000" charset="0"/>
              <a:buChar char="Ø"/>
            </a:pP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744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17</a:t>
            </a:fld>
            <a:endParaRPr lang="zh-CN" altLang="en-US" dirty="0"/>
          </a:p>
        </p:txBody>
      </p:sp>
      <p:sp>
        <p:nvSpPr>
          <p:cNvPr id="2" name="矩形 1"/>
          <p:cNvSpPr/>
          <p:nvPr/>
        </p:nvSpPr>
        <p:spPr>
          <a:xfrm>
            <a:off x="-1" y="900750"/>
            <a:ext cx="2212465"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7</a:t>
            </a:r>
            <a:r>
              <a:rPr lang="zh-CN" altLang="en-US" sz="2400" b="1" dirty="0" smtClean="0">
                <a:latin typeface="微软雅黑" panose="020B0503020204020204" pitchFamily="34" charset="-122"/>
                <a:ea typeface="微软雅黑" panose="020B0503020204020204" pitchFamily="34" charset="-122"/>
              </a:rPr>
              <a:t>）操作</a:t>
            </a:r>
            <a:r>
              <a:rPr lang="zh-CN" altLang="en-US" sz="2400" b="1" dirty="0">
                <a:latin typeface="微软雅黑" panose="020B0503020204020204" pitchFamily="34" charset="-122"/>
                <a:ea typeface="微软雅黑" panose="020B0503020204020204" pitchFamily="34" charset="-122"/>
              </a:rPr>
              <a:t>审计</a:t>
            </a:r>
          </a:p>
        </p:txBody>
      </p:sp>
      <p:sp>
        <p:nvSpPr>
          <p:cNvPr id="12" name="内容占位符 2"/>
          <p:cNvSpPr txBox="1">
            <a:spLocks/>
          </p:cNvSpPr>
          <p:nvPr/>
        </p:nvSpPr>
        <p:spPr>
          <a:xfrm>
            <a:off x="144777" y="1700388"/>
            <a:ext cx="8929176" cy="4522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508000">
              <a:lnSpc>
                <a:spcPct val="120000"/>
              </a:lnSpc>
              <a:buFont typeface="Arial" panose="020B0604020202020204" pitchFamily="34" charset="0"/>
              <a:buNone/>
              <a:extLst>
                <a:ext uri="{35155182-B16C-46BC-9424-99874614C6A1}">
                  <wpsdc:indentchars xmlns:wpsdc="http://www.wps.cn/officeDocument/2017/drawingmlCustomData" xmlns="" val="200" checksum="282533468"/>
                </a:ext>
              </a:extLst>
            </a:pPr>
            <a:r>
              <a:rPr lang="zh-CN" altLang="zh-CN" sz="2400" dirty="0" smtClean="0"/>
              <a:t>审计是一项支持用户进行监管、合规性检查、操作审核和风险审核的模块。审计功能可以帮助用户：</a:t>
            </a:r>
          </a:p>
          <a:p>
            <a:pPr marL="0" indent="0">
              <a:buFont typeface="Arial" panose="020B0604020202020204" pitchFamily="34" charset="0"/>
              <a:buNone/>
            </a:pPr>
            <a:r>
              <a:rPr lang="zh-CN" altLang="en-US" sz="2000" dirty="0" smtClean="0">
                <a:latin typeface="Times New Roman" panose="02020603050405020304" pitchFamily="18" charset="0"/>
                <a:cs typeface="Times New Roman" panose="02020603050405020304" pitchFamily="18" charset="0"/>
              </a:rPr>
              <a:t>云计算平台的IAM主要从以下几个方面体现其管理和控制：</a:t>
            </a:r>
          </a:p>
          <a:p>
            <a:pPr lvl="1">
              <a:lnSpc>
                <a:spcPct val="70000"/>
              </a:lnSpc>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使合规更加简化</a:t>
            </a:r>
          </a:p>
          <a:p>
            <a:pPr lvl="1">
              <a:lnSpc>
                <a:spcPct val="70000"/>
              </a:lnSpc>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提高用户与资源活动的可见性</a:t>
            </a:r>
          </a:p>
          <a:p>
            <a:pPr lvl="1">
              <a:lnSpc>
                <a:spcPct val="70000"/>
              </a:lnSpc>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进行安全性分析和故障排除</a:t>
            </a:r>
          </a:p>
          <a:p>
            <a:pPr lvl="1">
              <a:lnSpc>
                <a:spcPct val="70000"/>
              </a:lnSpc>
              <a:buFont typeface="Wingdings" panose="05000000000000000000" charset="0"/>
              <a:buChar char="Ø"/>
            </a:pPr>
            <a:r>
              <a:rPr lang="zh-CN" altLang="en-US" sz="2000" dirty="0" smtClean="0">
                <a:latin typeface="Times New Roman" panose="02020603050405020304" pitchFamily="18" charset="0"/>
                <a:cs typeface="Times New Roman" panose="02020603050405020304" pitchFamily="18" charset="0"/>
              </a:rPr>
              <a:t>安全自动化</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579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18</a:t>
            </a:fld>
            <a:endParaRPr lang="zh-CN" altLang="en-US" dirty="0"/>
          </a:p>
        </p:txBody>
      </p:sp>
      <p:sp>
        <p:nvSpPr>
          <p:cNvPr id="2" name="矩形 1"/>
          <p:cNvSpPr/>
          <p:nvPr/>
        </p:nvSpPr>
        <p:spPr>
          <a:xfrm>
            <a:off x="233852" y="900750"/>
            <a:ext cx="2828018"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、典型</a:t>
            </a:r>
            <a:r>
              <a:rPr lang="zh-CN" altLang="en-US" sz="2400" b="1" dirty="0">
                <a:latin typeface="微软雅黑" panose="020B0503020204020204" pitchFamily="34" charset="-122"/>
                <a:ea typeface="微软雅黑" panose="020B0503020204020204" pitchFamily="34" charset="-122"/>
              </a:rPr>
              <a:t>云安全应用</a:t>
            </a:r>
          </a:p>
        </p:txBody>
      </p:sp>
      <p:sp>
        <p:nvSpPr>
          <p:cNvPr id="3" name="矩形 2"/>
          <p:cNvSpPr/>
          <p:nvPr/>
        </p:nvSpPr>
        <p:spPr>
          <a:xfrm>
            <a:off x="1900744" y="2050149"/>
            <a:ext cx="4049507" cy="1569660"/>
          </a:xfrm>
          <a:prstGeom prst="rect">
            <a:avLst/>
          </a:prstGeom>
        </p:spPr>
        <p:txBody>
          <a:bodyPr wrap="none">
            <a:spAutoFit/>
          </a:bodyPr>
          <a:lstStyle/>
          <a:p>
            <a:pPr marL="342900" indent="-3429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360 </a:t>
            </a:r>
            <a:r>
              <a:rPr lang="zh-CN" altLang="en-US" sz="2400" dirty="0">
                <a:latin typeface="微软雅黑" panose="020B0503020204020204" pitchFamily="34" charset="-122"/>
                <a:ea typeface="微软雅黑" panose="020B0503020204020204" pitchFamily="34" charset="-122"/>
              </a:rPr>
              <a:t>云安全</a:t>
            </a:r>
            <a:r>
              <a:rPr lang="zh-CN" altLang="en-US" sz="2400" dirty="0" smtClean="0">
                <a:latin typeface="微软雅黑" panose="020B0503020204020204" pitchFamily="34" charset="-122"/>
                <a:ea typeface="微软雅黑" panose="020B0503020204020204" pitchFamily="34" charset="-122"/>
              </a:rPr>
              <a:t>大脑</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金山毒霸</a:t>
            </a:r>
            <a:r>
              <a:rPr lang="zh-CN" altLang="zh-CN" sz="2400" dirty="0" smtClean="0">
                <a:latin typeface="微软雅黑" panose="020B0503020204020204" pitchFamily="34" charset="-122"/>
                <a:ea typeface="微软雅黑" panose="020B0503020204020204" pitchFamily="34" charset="-122"/>
              </a:rPr>
              <a:t>“云安全”</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rPr>
              <a:t>卡巴斯基</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全功能安全</a:t>
            </a:r>
            <a:r>
              <a:rPr lang="zh-CN" altLang="zh-CN" sz="2400" dirty="0" smtClean="0">
                <a:latin typeface="微软雅黑" panose="020B0503020204020204" pitchFamily="34" charset="-122"/>
                <a:ea typeface="微软雅黑" panose="020B0503020204020204" pitchFamily="34" charset="-122"/>
              </a:rPr>
              <a:t>防护</a:t>
            </a:r>
            <a:endParaRPr lang="en-US" altLang="zh-CN" sz="24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趋势科技</a:t>
            </a:r>
            <a:r>
              <a:rPr lang="zh-CN" altLang="zh-CN" sz="2400" dirty="0">
                <a:latin typeface="微软雅黑" panose="020B0503020204020204" pitchFamily="34" charset="-122"/>
                <a:ea typeface="微软雅黑" panose="020B0503020204020204" pitchFamily="34" charset="-122"/>
              </a:rPr>
              <a:t>“云安全”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854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19</a:t>
            </a:fld>
            <a:endParaRPr lang="zh-CN" altLang="en-US" dirty="0"/>
          </a:p>
        </p:txBody>
      </p:sp>
      <p:sp>
        <p:nvSpPr>
          <p:cNvPr id="3" name="矩形 2"/>
          <p:cNvSpPr/>
          <p:nvPr/>
        </p:nvSpPr>
        <p:spPr>
          <a:xfrm>
            <a:off x="-617" y="809674"/>
            <a:ext cx="3187091"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360 </a:t>
            </a:r>
            <a:r>
              <a:rPr lang="zh-CN" altLang="en-US" sz="2400" b="1" dirty="0">
                <a:latin typeface="微软雅黑" panose="020B0503020204020204" pitchFamily="34" charset="-122"/>
                <a:ea typeface="微软雅黑" panose="020B0503020204020204" pitchFamily="34" charset="-122"/>
              </a:rPr>
              <a:t>云安全大脑</a:t>
            </a:r>
          </a:p>
        </p:txBody>
      </p:sp>
      <p:sp>
        <p:nvSpPr>
          <p:cNvPr id="4" name="矩形 3"/>
          <p:cNvSpPr/>
          <p:nvPr/>
        </p:nvSpPr>
        <p:spPr>
          <a:xfrm>
            <a:off x="512235" y="1792127"/>
            <a:ext cx="8119528" cy="1754326"/>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云</a:t>
            </a:r>
            <a:r>
              <a:rPr lang="zh-CN" altLang="en-US" dirty="0">
                <a:latin typeface="微软雅黑" panose="020B0503020204020204" pitchFamily="34" charset="-122"/>
                <a:ea typeface="微软雅黑" panose="020B0503020204020204" pitchFamily="34" charset="-122"/>
              </a:rPr>
              <a:t>探系统是一款基于 </a:t>
            </a:r>
            <a:r>
              <a:rPr lang="en-US" altLang="zh-CN" dirty="0">
                <a:latin typeface="微软雅黑" panose="020B0503020204020204" pitchFamily="34" charset="-122"/>
                <a:ea typeface="微软雅黑" panose="020B0503020204020204" pitchFamily="34" charset="-122"/>
              </a:rPr>
              <a:t>SaaS </a:t>
            </a:r>
            <a:r>
              <a:rPr lang="zh-CN" altLang="en-US" dirty="0">
                <a:latin typeface="微软雅黑" panose="020B0503020204020204" pitchFamily="34" charset="-122"/>
                <a:ea typeface="微软雅黑" panose="020B0503020204020204" pitchFamily="34" charset="-122"/>
              </a:rPr>
              <a:t>的安全服务产品。依靠</a:t>
            </a:r>
            <a:r>
              <a:rPr lang="en-US" altLang="zh-CN" dirty="0">
                <a:latin typeface="微软雅黑" panose="020B0503020204020204" pitchFamily="34" charset="-122"/>
                <a:ea typeface="微软雅黑" panose="020B0503020204020204" pitchFamily="34" charset="-122"/>
              </a:rPr>
              <a:t>360 </a:t>
            </a:r>
            <a:r>
              <a:rPr lang="zh-CN" altLang="en-US" dirty="0">
                <a:latin typeface="微软雅黑" panose="020B0503020204020204" pitchFamily="34" charset="-122"/>
                <a:ea typeface="微软雅黑" panose="020B0503020204020204" pitchFamily="34" charset="-122"/>
              </a:rPr>
              <a:t>安全大脑</a:t>
            </a:r>
            <a:r>
              <a:rPr lang="zh-CN" altLang="en-US" dirty="0" smtClean="0">
                <a:latin typeface="微软雅黑" panose="020B0503020204020204" pitchFamily="34" charset="-122"/>
                <a:ea typeface="微软雅黑" panose="020B0503020204020204" pitchFamily="34" charset="-122"/>
              </a:rPr>
              <a:t>强大的</a:t>
            </a:r>
            <a:r>
              <a:rPr lang="zh-CN" altLang="en-US" dirty="0">
                <a:latin typeface="微软雅黑" panose="020B0503020204020204" pitchFamily="34" charset="-122"/>
                <a:ea typeface="微软雅黑" panose="020B0503020204020204" pitchFamily="34" charset="-122"/>
              </a:rPr>
              <a:t>云端资源，以及</a:t>
            </a:r>
            <a:r>
              <a:rPr lang="en-US" altLang="zh-CN" dirty="0">
                <a:latin typeface="微软雅黑" panose="020B0503020204020204" pitchFamily="34" charset="-122"/>
                <a:ea typeface="微软雅黑" panose="020B0503020204020204" pitchFamily="34" charset="-122"/>
              </a:rPr>
              <a:t>360 </a:t>
            </a:r>
            <a:r>
              <a:rPr lang="zh-CN" altLang="en-US" dirty="0">
                <a:latin typeface="微软雅黑" panose="020B0503020204020204" pitchFamily="34" charset="-122"/>
                <a:ea typeface="微软雅黑" panose="020B0503020204020204" pitchFamily="34" charset="-122"/>
              </a:rPr>
              <a:t>在搜索、终端安全、</a:t>
            </a:r>
            <a:r>
              <a:rPr lang="en-US" altLang="zh-CN" dirty="0">
                <a:latin typeface="微软雅黑" panose="020B0503020204020204" pitchFamily="34" charset="-122"/>
                <a:ea typeface="微软雅黑" panose="020B0503020204020204" pitchFamily="34" charset="-122"/>
              </a:rPr>
              <a:t>Web </a:t>
            </a:r>
            <a:r>
              <a:rPr lang="zh-CN" altLang="en-US" dirty="0">
                <a:latin typeface="微软雅黑" panose="020B0503020204020204" pitchFamily="34" charset="-122"/>
                <a:ea typeface="微软雅黑" panose="020B0503020204020204" pitchFamily="34" charset="-122"/>
              </a:rPr>
              <a:t>安全、云安全等方面积累的</a:t>
            </a:r>
            <a:r>
              <a:rPr lang="zh-CN" altLang="en-US" dirty="0" smtClean="0">
                <a:latin typeface="微软雅黑" panose="020B0503020204020204" pitchFamily="34" charset="-122"/>
                <a:ea typeface="微软雅黑" panose="020B0503020204020204" pitchFamily="34" charset="-122"/>
              </a:rPr>
              <a:t>数亿用户</a:t>
            </a:r>
            <a:r>
              <a:rPr lang="zh-CN" altLang="en-US" dirty="0">
                <a:latin typeface="微软雅黑" panose="020B0503020204020204" pitchFamily="34" charset="-122"/>
                <a:ea typeface="微软雅黑" panose="020B0503020204020204" pitchFamily="34" charset="-122"/>
              </a:rPr>
              <a:t>群和海量数据，为用户提供网站漏洞扫描、网页篡改监测、网页挂马监测</a:t>
            </a:r>
            <a:r>
              <a:rPr lang="zh-CN" altLang="en-US" dirty="0" smtClean="0">
                <a:latin typeface="微软雅黑" panose="020B0503020204020204" pitchFamily="34" charset="-122"/>
                <a:ea typeface="微软雅黑" panose="020B0503020204020204" pitchFamily="34" charset="-122"/>
              </a:rPr>
              <a:t>、黑</a:t>
            </a:r>
            <a:r>
              <a:rPr lang="zh-CN" altLang="en-US" dirty="0">
                <a:latin typeface="微软雅黑" panose="020B0503020204020204" pitchFamily="34" charset="-122"/>
                <a:ea typeface="微软雅黑" panose="020B0503020204020204" pitchFamily="34" charset="-122"/>
              </a:rPr>
              <a:t>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暗链监测、可用性监测、仿冒</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钓鱼网站监测、未知资产监测、</a:t>
            </a:r>
            <a:r>
              <a:rPr lang="en-US" altLang="zh-CN" dirty="0" err="1">
                <a:latin typeface="微软雅黑" panose="020B0503020204020204" pitchFamily="34" charset="-122"/>
                <a:ea typeface="微软雅黑" panose="020B0503020204020204" pitchFamily="34" charset="-122"/>
              </a:rPr>
              <a:t>DDoS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攻击</a:t>
            </a:r>
            <a:r>
              <a:rPr lang="zh-CN" altLang="en-US" dirty="0" smtClean="0">
                <a:latin typeface="微软雅黑" panose="020B0503020204020204" pitchFamily="34" charset="-122"/>
                <a:ea typeface="微软雅黑" panose="020B0503020204020204" pitchFamily="34" charset="-122"/>
              </a:rPr>
              <a:t>监测</a:t>
            </a:r>
            <a:r>
              <a:rPr lang="zh-CN" altLang="en-US" dirty="0">
                <a:latin typeface="微软雅黑" panose="020B0503020204020204" pitchFamily="34" charset="-122"/>
                <a:ea typeface="微软雅黑" panose="020B0503020204020204" pitchFamily="34" charset="-122"/>
              </a:rPr>
              <a:t>等安全监测服务</a:t>
            </a:r>
            <a:r>
              <a:rPr lang="zh-CN" altLang="en-US" dirty="0" smtClean="0">
                <a:latin typeface="微软雅黑" panose="020B0503020204020204" pitchFamily="34" charset="-122"/>
                <a:ea typeface="微软雅黑" panose="020B0503020204020204" pitchFamily="34" charset="-122"/>
              </a:rPr>
              <a:t>。云</a:t>
            </a:r>
            <a:r>
              <a:rPr lang="zh-CN" altLang="en-US" dirty="0">
                <a:latin typeface="微软雅黑" panose="020B0503020204020204" pitchFamily="34" charset="-122"/>
                <a:ea typeface="微软雅黑" panose="020B0503020204020204" pitchFamily="34" charset="-122"/>
              </a:rPr>
              <a:t>探系统旨在通过云端大数据能力，发现企业网站</a:t>
            </a:r>
            <a:r>
              <a:rPr lang="zh-CN" altLang="en-US" dirty="0" smtClean="0">
                <a:latin typeface="微软雅黑" panose="020B0503020204020204" pitchFamily="34" charset="-122"/>
                <a:ea typeface="微软雅黑" panose="020B0503020204020204" pitchFamily="34" charset="-122"/>
              </a:rPr>
              <a:t>的安全</a:t>
            </a:r>
            <a:r>
              <a:rPr lang="zh-CN" altLang="en-US" dirty="0">
                <a:latin typeface="微软雅黑" panose="020B0503020204020204" pitchFamily="34" charset="-122"/>
                <a:ea typeface="微软雅黑" panose="020B0503020204020204" pitchFamily="34" charset="-122"/>
              </a:rPr>
              <a:t>问题</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52232" y="1412618"/>
            <a:ext cx="2492990" cy="400110"/>
          </a:xfrm>
          <a:prstGeom prst="rect">
            <a:avLst/>
          </a:prstGeom>
        </p:spPr>
        <p:txBody>
          <a:bodyPr wrap="none">
            <a:spAutoFit/>
          </a:bodyPr>
          <a:lstStyle/>
          <a:p>
            <a:pPr marL="342900" indent="-342900">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SaaS </a:t>
            </a:r>
            <a:r>
              <a:rPr lang="zh-CN" altLang="en-US" sz="2000" b="1" dirty="0">
                <a:latin typeface="微软雅黑" panose="020B0503020204020204" pitchFamily="34" charset="-122"/>
                <a:ea typeface="微软雅黑" panose="020B0503020204020204" pitchFamily="34" charset="-122"/>
              </a:rPr>
              <a:t>云安全能力</a:t>
            </a:r>
          </a:p>
        </p:txBody>
      </p:sp>
      <p:sp>
        <p:nvSpPr>
          <p:cNvPr id="15" name="矩形 14"/>
          <p:cNvSpPr/>
          <p:nvPr/>
        </p:nvSpPr>
        <p:spPr>
          <a:xfrm>
            <a:off x="442700" y="3872398"/>
            <a:ext cx="3352200" cy="400110"/>
          </a:xfrm>
          <a:prstGeom prst="rect">
            <a:avLst/>
          </a:prstGeom>
        </p:spPr>
        <p:txBody>
          <a:bodyPr wrap="none">
            <a:spAutoFit/>
          </a:bodyPr>
          <a:lstStyle/>
          <a:p>
            <a:pPr marL="342900" indent="-3429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云安全集中管理平台能力</a:t>
            </a:r>
          </a:p>
        </p:txBody>
      </p:sp>
      <p:sp>
        <p:nvSpPr>
          <p:cNvPr id="7" name="矩形 6"/>
          <p:cNvSpPr/>
          <p:nvPr/>
        </p:nvSpPr>
        <p:spPr>
          <a:xfrm>
            <a:off x="442700" y="4248319"/>
            <a:ext cx="863125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通过 </a:t>
            </a:r>
            <a:r>
              <a:rPr lang="en-US" altLang="zh-CN" dirty="0">
                <a:latin typeface="微软雅黑" panose="020B0503020204020204" pitchFamily="34" charset="-122"/>
                <a:ea typeface="微软雅黑" panose="020B0503020204020204" pitchFamily="34" charset="-122"/>
              </a:rPr>
              <a:t>NFV</a:t>
            </a:r>
            <a:r>
              <a:rPr lang="zh-CN" altLang="en-US" dirty="0">
                <a:latin typeface="微软雅黑" panose="020B0503020204020204" pitchFamily="34" charset="-122"/>
                <a:ea typeface="微软雅黑" panose="020B0503020204020204" pitchFamily="34" charset="-122"/>
              </a:rPr>
              <a:t>（网络功能虚拟化）技术把传统网络安全设备进行虚拟化以适应</a:t>
            </a:r>
            <a:r>
              <a:rPr lang="zh-CN" altLang="en-US" dirty="0" smtClean="0">
                <a:latin typeface="微软雅黑" panose="020B0503020204020204" pitchFamily="34" charset="-122"/>
                <a:ea typeface="微软雅黑" panose="020B0503020204020204" pitchFamily="34" charset="-122"/>
              </a:rPr>
              <a:t>虚拟</a:t>
            </a:r>
            <a:r>
              <a:rPr lang="zh-CN" altLang="en-US" dirty="0">
                <a:latin typeface="微软雅黑" panose="020B0503020204020204" pitchFamily="34" charset="-122"/>
                <a:ea typeface="微软雅黑" panose="020B0503020204020204" pitchFamily="34" charset="-122"/>
              </a:rPr>
              <a:t>化云计算环境，打造可以为云上用户动态获取到云安全资源，从而使云上</a:t>
            </a:r>
            <a:r>
              <a:rPr lang="zh-CN" altLang="en-US" dirty="0" smtClean="0">
                <a:latin typeface="微软雅黑" panose="020B0503020204020204" pitchFamily="34" charset="-122"/>
                <a:ea typeface="微软雅黑" panose="020B0503020204020204" pitchFamily="34" charset="-122"/>
              </a:rPr>
              <a:t>用户可以</a:t>
            </a:r>
            <a:r>
              <a:rPr lang="zh-CN" altLang="en-US" dirty="0">
                <a:latin typeface="微软雅黑" panose="020B0503020204020204" pitchFamily="34" charset="-122"/>
                <a:ea typeface="微软雅黑" panose="020B0503020204020204" pitchFamily="34" charset="-122"/>
              </a:rPr>
              <a:t>按需获取相应的安全能力，满足自身业务安全防护、等保合规和安全运营</a:t>
            </a:r>
            <a:r>
              <a:rPr lang="zh-CN" altLang="en-US" dirty="0" smtClean="0">
                <a:latin typeface="微软雅黑" panose="020B0503020204020204" pitchFamily="34" charset="-122"/>
                <a:ea typeface="微软雅黑" panose="020B0503020204020204" pitchFamily="34" charset="-122"/>
              </a:rPr>
              <a:t>的需求</a:t>
            </a:r>
            <a:r>
              <a:rPr lang="zh-CN" altLang="en-US" dirty="0">
                <a:latin typeface="微软雅黑" panose="020B0503020204020204" pitchFamily="34" charset="-122"/>
                <a:ea typeface="微软雅黑" panose="020B0503020204020204" pitchFamily="34" charset="-122"/>
              </a:rPr>
              <a:t>。云安全集中管理平台集成有丰富的安全服务组件能力，包含网络安全、</a:t>
            </a:r>
            <a:r>
              <a:rPr lang="zh-CN" altLang="en-US" dirty="0" smtClean="0">
                <a:latin typeface="微软雅黑" panose="020B0503020204020204" pitchFamily="34" charset="-122"/>
                <a:ea typeface="微软雅黑" panose="020B0503020204020204" pitchFamily="34" charset="-122"/>
              </a:rPr>
              <a:t>主机</a:t>
            </a:r>
            <a:r>
              <a:rPr lang="zh-CN" altLang="en-US" dirty="0">
                <a:latin typeface="微软雅黑" panose="020B0503020204020204" pitchFamily="34" charset="-122"/>
                <a:ea typeface="微软雅黑" panose="020B0503020204020204" pitchFamily="34" charset="-122"/>
              </a:rPr>
              <a:t>安全、应用安全、数据安全以及安全运维审计等安全能力，可以对异构多云</a:t>
            </a:r>
            <a:r>
              <a:rPr lang="zh-CN" altLang="en-US" dirty="0" smtClean="0">
                <a:latin typeface="微软雅黑" panose="020B0503020204020204" pitchFamily="34" charset="-122"/>
                <a:ea typeface="微软雅黑" panose="020B0503020204020204" pitchFamily="34" charset="-122"/>
              </a:rPr>
              <a:t>平台</a:t>
            </a:r>
            <a:r>
              <a:rPr lang="zh-CN" altLang="en-US" dirty="0">
                <a:latin typeface="微软雅黑" panose="020B0503020204020204" pitchFamily="34" charset="-122"/>
                <a:ea typeface="微软雅黑" panose="020B0503020204020204" pitchFamily="34" charset="-122"/>
              </a:rPr>
              <a:t>统一安全管理，安全服务编排、自助安全运营等。</a:t>
            </a:r>
          </a:p>
        </p:txBody>
      </p:sp>
    </p:spTree>
    <p:extLst>
      <p:ext uri="{BB962C8B-B14F-4D97-AF65-F5344CB8AC3E}">
        <p14:creationId xmlns:p14="http://schemas.microsoft.com/office/powerpoint/2010/main" val="879029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smtClean="0">
                <a:solidFill>
                  <a:schemeClr val="bg1"/>
                </a:solidFill>
                <a:latin typeface="微软雅黑" panose="020B0503020204020204" pitchFamily="34" charset="-122"/>
                <a:ea typeface="微软雅黑" panose="020B0503020204020204" pitchFamily="34" charset="-122"/>
              </a:rPr>
              <a:t>云</a:t>
            </a:r>
            <a:r>
              <a:rPr lang="zh-CN" altLang="en-US" sz="2100" b="1" spc="225" dirty="0">
                <a:solidFill>
                  <a:schemeClr val="bg1"/>
                </a:solidFill>
                <a:latin typeface="微软雅黑" panose="020B0503020204020204" pitchFamily="34" charset="-122"/>
                <a:ea typeface="微软雅黑" panose="020B0503020204020204" pitchFamily="34" charset="-122"/>
              </a:rPr>
              <a:t>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a:t>
            </a:fld>
            <a:endParaRPr lang="zh-CN" altLang="en-US" dirty="0"/>
          </a:p>
        </p:txBody>
      </p:sp>
      <p:sp>
        <p:nvSpPr>
          <p:cNvPr id="11" name="文本框 10"/>
          <p:cNvSpPr txBox="1"/>
          <p:nvPr/>
        </p:nvSpPr>
        <p:spPr>
          <a:xfrm>
            <a:off x="421872" y="1366000"/>
            <a:ext cx="8212461" cy="2677656"/>
          </a:xfrm>
          <a:prstGeom prst="rect">
            <a:avLst/>
          </a:prstGeom>
          <a:noFill/>
          <a:ln w="9525">
            <a:noFill/>
          </a:ln>
        </p:spPr>
        <p:txBody>
          <a:bodyPr wrap="square">
            <a:spAutoFit/>
          </a:bodyPr>
          <a:lstStyle/>
          <a:p>
            <a:pPr indent="304800" algn="just">
              <a:lnSpc>
                <a:spcPct val="140000"/>
              </a:lnSpc>
            </a:pPr>
            <a:r>
              <a:rPr lang="zh-CN" sz="2400" b="0" dirty="0" smtClean="0">
                <a:latin typeface="微软雅黑" panose="020B0503020204020204" pitchFamily="34" charset="-122"/>
                <a:ea typeface="微软雅黑" panose="020B0503020204020204" pitchFamily="34" charset="-122"/>
              </a:rPr>
              <a:t>主要</a:t>
            </a:r>
            <a:r>
              <a:rPr lang="zh-CN" altLang="en-US" sz="2400" b="0" dirty="0" smtClean="0">
                <a:latin typeface="微软雅黑" panose="020B0503020204020204" pitchFamily="34" charset="-122"/>
                <a:ea typeface="微软雅黑" panose="020B0503020204020204" pitchFamily="34" charset="-122"/>
              </a:rPr>
              <a:t>内容：</a:t>
            </a:r>
            <a:endParaRPr lang="en-US" altLang="zh-CN" sz="2400" b="0" dirty="0" smtClean="0">
              <a:latin typeface="微软雅黑" panose="020B0503020204020204" pitchFamily="34" charset="-122"/>
              <a:ea typeface="微软雅黑" panose="020B0503020204020204" pitchFamily="34" charset="-122"/>
            </a:endParaRPr>
          </a:p>
          <a:p>
            <a:pPr indent="304800" algn="just">
              <a:lnSpc>
                <a:spcPct val="140000"/>
              </a:lnSpc>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zh-CN" sz="2400" b="1" dirty="0" smtClean="0">
                <a:latin typeface="微软雅黑" panose="020B0503020204020204" pitchFamily="34" charset="-122"/>
                <a:ea typeface="微软雅黑" panose="020B0503020204020204" pitchFamily="34" charset="-122"/>
              </a:rPr>
              <a:t>云安全</a:t>
            </a:r>
            <a:r>
              <a:rPr lang="zh-CN" sz="2400" b="0" dirty="0" smtClean="0">
                <a:latin typeface="微软雅黑" panose="020B0503020204020204" pitchFamily="34" charset="-122"/>
                <a:ea typeface="微软雅黑" panose="020B0503020204020204" pitchFamily="34" charset="-122"/>
              </a:rPr>
              <a:t>相关</a:t>
            </a:r>
            <a:r>
              <a:rPr lang="zh-CN" sz="2400" b="0" dirty="0">
                <a:latin typeface="微软雅黑" panose="020B0503020204020204" pitchFamily="34" charset="-122"/>
                <a:ea typeface="微软雅黑" panose="020B0503020204020204" pitchFamily="34" charset="-122"/>
              </a:rPr>
              <a:t>术语</a:t>
            </a:r>
            <a:r>
              <a:rPr lang="zh-CN"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indent="304800" algn="just">
              <a:lnSpc>
                <a:spcPct val="140000"/>
              </a:lnSpc>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a:t>
            </a:r>
            <a:r>
              <a:rPr lang="zh-CN" sz="2400" b="0" dirty="0" smtClean="0">
                <a:latin typeface="微软雅黑" panose="020B0503020204020204" pitchFamily="34" charset="-122"/>
                <a:ea typeface="微软雅黑" panose="020B0503020204020204" pitchFamily="34" charset="-122"/>
              </a:rPr>
              <a:t>常见</a:t>
            </a:r>
            <a:r>
              <a:rPr lang="zh-CN" sz="2400" b="0" dirty="0">
                <a:latin typeface="微软雅黑" panose="020B0503020204020204" pitchFamily="34" charset="-122"/>
                <a:ea typeface="微软雅黑" panose="020B0503020204020204" pitchFamily="34" charset="-122"/>
              </a:rPr>
              <a:t>的</a:t>
            </a:r>
            <a:r>
              <a:rPr lang="zh-CN" sz="2400" b="1" dirty="0">
                <a:latin typeface="微软雅黑" panose="020B0503020204020204" pitchFamily="34" charset="-122"/>
                <a:ea typeface="微软雅黑" panose="020B0503020204020204" pitchFamily="34" charset="-122"/>
              </a:rPr>
              <a:t>云安全</a:t>
            </a:r>
            <a:r>
              <a:rPr lang="zh-CN" sz="2400" b="1" dirty="0" smtClean="0">
                <a:latin typeface="微软雅黑" panose="020B0503020204020204" pitchFamily="34" charset="-122"/>
                <a:ea typeface="微软雅黑" panose="020B0503020204020204" pitchFamily="34" charset="-122"/>
              </a:rPr>
              <a:t>威胁</a:t>
            </a:r>
            <a:r>
              <a:rPr lang="zh-CN"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indent="304800" algn="just">
              <a:lnSpc>
                <a:spcPct val="140000"/>
              </a:lnSpc>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a:t>
            </a:r>
            <a:r>
              <a:rPr lang="zh-CN" sz="2400" b="0" dirty="0" smtClean="0">
                <a:latin typeface="微软雅黑" panose="020B0503020204020204" pitchFamily="34" charset="-122"/>
                <a:ea typeface="微软雅黑" panose="020B0503020204020204" pitchFamily="34" charset="-122"/>
              </a:rPr>
              <a:t>实现</a:t>
            </a:r>
            <a:r>
              <a:rPr lang="zh-CN" sz="2400" b="0" dirty="0">
                <a:latin typeface="微软雅黑" panose="020B0503020204020204" pitchFamily="34" charset="-122"/>
                <a:ea typeface="微软雅黑" panose="020B0503020204020204" pitchFamily="34" charset="-122"/>
              </a:rPr>
              <a:t>云安全的</a:t>
            </a:r>
            <a:r>
              <a:rPr lang="zh-CN" sz="2400" b="1" dirty="0">
                <a:latin typeface="微软雅黑" panose="020B0503020204020204" pitchFamily="34" charset="-122"/>
                <a:ea typeface="微软雅黑" panose="020B0503020204020204" pitchFamily="34" charset="-122"/>
              </a:rPr>
              <a:t>防护策略</a:t>
            </a:r>
            <a:r>
              <a:rPr lang="zh-CN" sz="2400" b="0" dirty="0" smtClean="0">
                <a:latin typeface="微软雅黑" panose="020B0503020204020204" pitchFamily="34" charset="-122"/>
                <a:ea typeface="微软雅黑" panose="020B0503020204020204" pitchFamily="34" charset="-122"/>
              </a:rPr>
              <a:t>；</a:t>
            </a:r>
            <a:endParaRPr lang="en-US" altLang="zh-CN" sz="2400" b="0" dirty="0" smtClean="0">
              <a:latin typeface="微软雅黑" panose="020B0503020204020204" pitchFamily="34" charset="-122"/>
              <a:ea typeface="微软雅黑" panose="020B0503020204020204" pitchFamily="34" charset="-122"/>
            </a:endParaRPr>
          </a:p>
          <a:p>
            <a:pPr indent="304800" algn="just">
              <a:lnSpc>
                <a:spcPct val="140000"/>
              </a:lnSpc>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a:t>
            </a:r>
            <a:r>
              <a:rPr lang="zh-CN" sz="2400" b="0" dirty="0" smtClean="0">
                <a:latin typeface="微软雅黑" panose="020B0503020204020204" pitchFamily="34" charset="-122"/>
                <a:ea typeface="微软雅黑" panose="020B0503020204020204" pitchFamily="34" charset="-122"/>
              </a:rPr>
              <a:t>四</a:t>
            </a:r>
            <a:r>
              <a:rPr lang="zh-CN" sz="2400" b="0" dirty="0">
                <a:latin typeface="微软雅黑" panose="020B0503020204020204" pitchFamily="34" charset="-122"/>
                <a:ea typeface="微软雅黑" panose="020B0503020204020204" pitchFamily="34" charset="-122"/>
              </a:rPr>
              <a:t>个典型的云安全</a:t>
            </a:r>
            <a:r>
              <a:rPr lang="zh-CN" sz="2400" b="0" dirty="0" smtClean="0">
                <a:latin typeface="微软雅黑" panose="020B0503020204020204" pitchFamily="34" charset="-122"/>
                <a:ea typeface="微软雅黑" panose="020B0503020204020204" pitchFamily="34" charset="-122"/>
              </a:rPr>
              <a:t>应用</a:t>
            </a:r>
            <a:r>
              <a:rPr lang="zh-CN" altLang="en-US" sz="2400" b="0" dirty="0" smtClean="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4359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20</a:t>
            </a:fld>
            <a:endParaRPr lang="zh-CN" altLang="en-US" dirty="0"/>
          </a:p>
        </p:txBody>
      </p:sp>
      <p:sp>
        <p:nvSpPr>
          <p:cNvPr id="11" name="内容占位符 2"/>
          <p:cNvSpPr txBox="1">
            <a:spLocks/>
          </p:cNvSpPr>
          <p:nvPr/>
        </p:nvSpPr>
        <p:spPr>
          <a:xfrm>
            <a:off x="523075" y="1685904"/>
            <a:ext cx="8411063" cy="2945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000" dirty="0" smtClean="0">
                <a:latin typeface="微软雅黑" panose="020B0503020204020204" pitchFamily="34" charset="-122"/>
                <a:ea typeface="微软雅黑" panose="020B0503020204020204" pitchFamily="34" charset="-122"/>
              </a:rPr>
              <a:t>金山毒霸“云安全”是为了解决木马商业化之后的互联网严峻的安全形势应运而生的一种全网防御的安全体系结构。它包括智能化客户端、集群式服务端和开放的平台三个层次。</a:t>
            </a:r>
            <a:endParaRPr lang="en-US" altLang="zh-CN" sz="2000" dirty="0" smtClean="0">
              <a:latin typeface="微软雅黑" panose="020B0503020204020204" pitchFamily="34" charset="-122"/>
              <a:ea typeface="微软雅黑" panose="020B0503020204020204" pitchFamily="34" charset="-122"/>
            </a:endParaRPr>
          </a:p>
          <a:p>
            <a:pPr marL="578485" lvl="1" indent="-285750">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稳定高效的智能客户端</a:t>
            </a:r>
            <a:endParaRPr lang="en-US" altLang="zh-CN" sz="2000" dirty="0" smtClean="0">
              <a:latin typeface="微软雅黑" panose="020B0503020204020204" pitchFamily="34" charset="-122"/>
              <a:ea typeface="微软雅黑" panose="020B0503020204020204" pitchFamily="34" charset="-122"/>
            </a:endParaRPr>
          </a:p>
          <a:p>
            <a:pPr marL="578485" lvl="1" indent="-285750">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服务端的支持</a:t>
            </a:r>
            <a:endParaRPr lang="en-US" altLang="zh-CN" sz="2000" dirty="0" smtClean="0">
              <a:latin typeface="微软雅黑" panose="020B0503020204020204" pitchFamily="34" charset="-122"/>
              <a:ea typeface="微软雅黑" panose="020B0503020204020204" pitchFamily="34" charset="-122"/>
            </a:endParaRPr>
          </a:p>
          <a:p>
            <a:pPr marL="578485" lvl="1" indent="-285750">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开放性平台</a:t>
            </a:r>
            <a:endParaRPr lang="en-US" altLang="zh-CN" sz="2000" dirty="0" smtClean="0">
              <a:latin typeface="微软雅黑" panose="020B0503020204020204" pitchFamily="34" charset="-122"/>
              <a:ea typeface="微软雅黑" panose="020B0503020204020204" pitchFamily="34" charset="-122"/>
            </a:endParaRPr>
          </a:p>
          <a:p>
            <a:pPr marL="292735" lvl="1" indent="0">
              <a:buFont typeface="Arial" panose="020B0604020202020204" pitchFamily="34" charset="0"/>
              <a:buNone/>
            </a:pP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0" y="933831"/>
            <a:ext cx="375134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金山毒霸“云安全”</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979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21</a:t>
            </a:fld>
            <a:endParaRPr lang="zh-CN" altLang="en-US" dirty="0"/>
          </a:p>
        </p:txBody>
      </p:sp>
      <p:sp>
        <p:nvSpPr>
          <p:cNvPr id="2" name="矩形 1"/>
          <p:cNvSpPr/>
          <p:nvPr/>
        </p:nvSpPr>
        <p:spPr>
          <a:xfrm>
            <a:off x="2402285" y="1115731"/>
            <a:ext cx="4493538" cy="461665"/>
          </a:xfrm>
          <a:prstGeom prst="rect">
            <a:avLst/>
          </a:prstGeom>
        </p:spPr>
        <p:txBody>
          <a:bodyPr wrap="none">
            <a:spAutoFit/>
          </a:bodyPr>
          <a:lstStyle/>
          <a:p>
            <a:r>
              <a:rPr lang="zh-CN" altLang="zh-CN" sz="2400" b="1" dirty="0"/>
              <a:t>金山毒霸“云安全”的体系结构</a:t>
            </a:r>
            <a:endParaRPr lang="zh-CN" altLang="en-US" sz="2400" b="1" dirty="0"/>
          </a:p>
        </p:txBody>
      </p:sp>
      <p:sp>
        <p:nvSpPr>
          <p:cNvPr id="12" name="内容占位符 2"/>
          <p:cNvSpPr txBox="1">
            <a:spLocks/>
          </p:cNvSpPr>
          <p:nvPr/>
        </p:nvSpPr>
        <p:spPr>
          <a:xfrm>
            <a:off x="877154" y="2133323"/>
            <a:ext cx="7543800" cy="25913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zh-CN" altLang="zh-CN" sz="2400" dirty="0" smtClean="0">
                <a:latin typeface="微软雅黑" panose="020B0503020204020204" pitchFamily="34" charset="-122"/>
                <a:ea typeface="微软雅黑" panose="020B0503020204020204" pitchFamily="34" charset="-122"/>
              </a:rPr>
              <a:t>可支撑海量样本存储及计算的水银平台</a:t>
            </a:r>
            <a:endParaRPr lang="en-US" altLang="zh-CN" sz="2400" dirty="0" smtClean="0">
              <a:latin typeface="微软雅黑" panose="020B0503020204020204" pitchFamily="34" charset="-122"/>
              <a:ea typeface="微软雅黑" panose="020B0503020204020204" pitchFamily="34" charset="-122"/>
            </a:endParaRPr>
          </a:p>
          <a:p>
            <a:pPr marL="749935" lvl="1" indent="-457200">
              <a:buFont typeface="Wingdings" panose="05000000000000000000" pitchFamily="2" charset="2"/>
              <a:buChar char="l"/>
            </a:pPr>
            <a:r>
              <a:rPr lang="zh-CN" altLang="zh-CN" dirty="0" smtClean="0">
                <a:latin typeface="微软雅黑" panose="020B0503020204020204" pitchFamily="34" charset="-122"/>
                <a:ea typeface="微软雅黑" panose="020B0503020204020204" pitchFamily="34" charset="-122"/>
              </a:rPr>
              <a:t>行为分析系统</a:t>
            </a:r>
            <a:endParaRPr lang="en-US" altLang="zh-CN" dirty="0" smtClean="0">
              <a:latin typeface="微软雅黑" panose="020B0503020204020204" pitchFamily="34" charset="-122"/>
              <a:ea typeface="微软雅黑" panose="020B0503020204020204" pitchFamily="34" charset="-122"/>
            </a:endParaRPr>
          </a:p>
          <a:p>
            <a:pPr marL="749935" lvl="1" indent="-457200">
              <a:buFont typeface="Wingdings" panose="05000000000000000000" pitchFamily="2" charset="2"/>
              <a:buChar char="l"/>
            </a:pPr>
            <a:r>
              <a:rPr lang="zh-CN" altLang="zh-CN" dirty="0" smtClean="0">
                <a:latin typeface="微软雅黑" panose="020B0503020204020204" pitchFamily="34" charset="-122"/>
                <a:ea typeface="微软雅黑" panose="020B0503020204020204" pitchFamily="34" charset="-122"/>
              </a:rPr>
              <a:t>分布式存储平台</a:t>
            </a:r>
            <a:endParaRPr lang="en-US" altLang="zh-CN" dirty="0" smtClean="0">
              <a:latin typeface="微软雅黑" panose="020B0503020204020204" pitchFamily="34" charset="-122"/>
              <a:ea typeface="微软雅黑" panose="020B0503020204020204" pitchFamily="34" charset="-122"/>
            </a:endParaRPr>
          </a:p>
          <a:p>
            <a:pPr marL="749935" lvl="1" indent="-457200">
              <a:buFont typeface="Wingdings" panose="05000000000000000000" pitchFamily="2" charset="2"/>
              <a:buChar char="l"/>
            </a:pPr>
            <a:r>
              <a:rPr lang="zh-CN" altLang="zh-CN" dirty="0" smtClean="0">
                <a:latin typeface="微软雅黑" panose="020B0503020204020204" pitchFamily="34" charset="-122"/>
                <a:ea typeface="微软雅黑" panose="020B0503020204020204" pitchFamily="34" charset="-122"/>
              </a:rPr>
              <a:t>分布式计算平台</a:t>
            </a:r>
            <a:endParaRPr lang="en-US" altLang="zh-CN" dirty="0" smtClean="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zh-CN" sz="2400" dirty="0" smtClean="0">
                <a:latin typeface="微软雅黑" panose="020B0503020204020204" pitchFamily="34" charset="-122"/>
                <a:ea typeface="微软雅黑" panose="020B0503020204020204" pitchFamily="34" charset="-122"/>
              </a:rPr>
              <a:t>互联网可信认证服务</a:t>
            </a:r>
            <a:endParaRPr lang="en-US" altLang="zh-CN" sz="2400" dirty="0" smtClean="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zh-CN" sz="2400" dirty="0" smtClean="0">
                <a:latin typeface="微软雅黑" panose="020B0503020204020204" pitchFamily="34" charset="-122"/>
                <a:ea typeface="微软雅黑" panose="020B0503020204020204" pitchFamily="34" charset="-122"/>
              </a:rPr>
              <a:t>爬虫系统</a:t>
            </a:r>
            <a:endParaRPr lang="en-US" altLang="zh-CN" sz="2400" dirty="0" smtClean="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400" dirty="0" smtClean="0">
              <a:latin typeface="微软雅黑" panose="020B0503020204020204" pitchFamily="34" charset="-122"/>
              <a:ea typeface="微软雅黑" panose="020B0503020204020204" pitchFamily="34" charset="-122"/>
            </a:endParaRPr>
          </a:p>
          <a:p>
            <a:pPr marL="749935" lvl="1" indent="-457200">
              <a:buFont typeface="Wingdings" panose="05000000000000000000" pitchFamily="2" charset="2"/>
              <a:buChar char="l"/>
            </a:pP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79038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22</a:t>
            </a:fld>
            <a:endParaRPr lang="zh-CN" altLang="en-US" dirty="0"/>
          </a:p>
        </p:txBody>
      </p:sp>
      <p:sp>
        <p:nvSpPr>
          <p:cNvPr id="2" name="矩形 1"/>
          <p:cNvSpPr/>
          <p:nvPr/>
        </p:nvSpPr>
        <p:spPr>
          <a:xfrm>
            <a:off x="140052" y="938018"/>
            <a:ext cx="4499950"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卡巴斯基</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全功能安全防护</a:t>
            </a:r>
            <a:endParaRPr lang="zh-CN" altLang="en-US" sz="2400" b="1"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39881" y="1559109"/>
            <a:ext cx="8474335" cy="4522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Kaspersky Labs</a:t>
            </a: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（卡巴斯基实验室）是国际著名的信息安全领导厂商。其中卡巴斯基安全软件，主要针对家庭及个人用户，能够彻底保护用户计算机不受各类互联网威胁的侵害</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24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卡巴斯基的全功能安全防护旨在为互联网信息搭建一个无缝透明的安全体系。</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lvl="1">
              <a:buFont typeface="Wingdings" panose="05000000000000000000" pitchFamily="2" charset="2"/>
              <a:buChar char="l"/>
            </a:pPr>
            <a:r>
              <a:rPr lang="zh-CN" altLang="zh-CN" sz="2000" dirty="0" smtClean="0">
                <a:latin typeface="微软雅黑" panose="020B0503020204020204" pitchFamily="34" charset="-122"/>
                <a:ea typeface="微软雅黑" panose="020B0503020204020204" pitchFamily="34" charset="-122"/>
              </a:rPr>
              <a:t>信息安全软件的功能平台化</a:t>
            </a:r>
            <a:endParaRPr lang="en-US" altLang="zh-CN" sz="200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zh-CN" sz="2000" dirty="0">
                <a:latin typeface="微软雅黑" panose="020B0503020204020204" pitchFamily="34" charset="-122"/>
                <a:ea typeface="微软雅黑" panose="020B0503020204020204" pitchFamily="34" charset="-122"/>
              </a:rPr>
              <a:t>卡巴斯基安全网络</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zh-CN" sz="2000" dirty="0">
                <a:latin typeface="微软雅黑" panose="020B0503020204020204" pitchFamily="34" charset="-122"/>
                <a:ea typeface="微软雅黑" panose="020B0503020204020204" pitchFamily="34" charset="-122"/>
              </a:rPr>
              <a:t>实现用户与技术后台的零距离对接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3450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23</a:t>
            </a:fld>
            <a:endParaRPr lang="zh-CN" altLang="en-US" dirty="0"/>
          </a:p>
        </p:txBody>
      </p:sp>
      <p:sp>
        <p:nvSpPr>
          <p:cNvPr id="2" name="矩形 1"/>
          <p:cNvSpPr/>
          <p:nvPr/>
        </p:nvSpPr>
        <p:spPr>
          <a:xfrm>
            <a:off x="0" y="938018"/>
            <a:ext cx="375134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）趋势</a:t>
            </a:r>
            <a:r>
              <a:rPr lang="zh-CN" altLang="en-US" sz="2400" b="1" dirty="0">
                <a:latin typeface="微软雅黑" panose="020B0503020204020204" pitchFamily="34" charset="-122"/>
                <a:ea typeface="微软雅黑" panose="020B0503020204020204" pitchFamily="34" charset="-122"/>
              </a:rPr>
              <a:t>科技</a:t>
            </a:r>
            <a:r>
              <a:rPr lang="zh-CN" altLang="zh-CN" sz="2400" b="1" dirty="0">
                <a:latin typeface="微软雅黑" panose="020B0503020204020204" pitchFamily="34" charset="-122"/>
                <a:ea typeface="微软雅黑" panose="020B0503020204020204" pitchFamily="34" charset="-122"/>
              </a:rPr>
              <a:t>“云安全”</a:t>
            </a:r>
            <a:endParaRPr lang="zh-CN" altLang="en-US" sz="2400" b="1"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140052" y="1506856"/>
            <a:ext cx="8644184" cy="42874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Wingdings" panose="05000000000000000000" charset="0"/>
              <a:buChar char="Ø"/>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趋势科技云安全的核心在于超越了拦截</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威胁的传统方法，转而借助威胁信息汇总的全球网络，该网络采用了趋势科技的云安全技术，在</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威胁到达网络或者计算机之前即可对其予以拦截。</a:t>
            </a:r>
          </a:p>
          <a:p>
            <a:pPr marL="342900" indent="-342900">
              <a:lnSpc>
                <a:spcPct val="150000"/>
              </a:lnSpc>
              <a:buFont typeface="Wingdings" panose="05000000000000000000" charset="0"/>
              <a:buChar char="Ø"/>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通过推出在云中的快速实时安全状态“检测”，趋势科技降低了对端点上下载传统特征码文件的依赖性，同时减少了在公司范围内部署特征码有关的成本和管理费用。</a:t>
            </a:r>
          </a:p>
        </p:txBody>
      </p:sp>
    </p:spTree>
    <p:extLst>
      <p:ext uri="{BB962C8B-B14F-4D97-AF65-F5344CB8AC3E}">
        <p14:creationId xmlns:p14="http://schemas.microsoft.com/office/powerpoint/2010/main" val="20262709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24</a:t>
            </a:fld>
            <a:endParaRPr lang="zh-CN" altLang="en-US" dirty="0"/>
          </a:p>
        </p:txBody>
      </p:sp>
      <p:sp>
        <p:nvSpPr>
          <p:cNvPr id="11" name="内容占位符 2"/>
          <p:cNvSpPr txBox="1">
            <a:spLocks/>
          </p:cNvSpPr>
          <p:nvPr/>
        </p:nvSpPr>
        <p:spPr>
          <a:xfrm>
            <a:off x="800099" y="1856005"/>
            <a:ext cx="7543800" cy="31459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自动反馈机制</a:t>
            </a:r>
            <a:endParaRPr lang="en-US" altLang="zh-CN" sz="20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电子邮件信誉服务</a:t>
            </a:r>
            <a:endParaRPr lang="en-US" altLang="zh-CN" sz="20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Web</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信誉服务</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行为关联分析技术</a:t>
            </a:r>
            <a:endParaRPr lang="en-US" altLang="zh-CN" sz="20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文件信誉服务</a:t>
            </a:r>
            <a:endParaRPr lang="en-US" altLang="zh-CN" sz="20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威胁信息汇总</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280962" y="1160705"/>
            <a:ext cx="800219" cy="461665"/>
          </a:xfrm>
          <a:prstGeom prst="rect">
            <a:avLst/>
          </a:prstGeom>
        </p:spPr>
        <p:txBody>
          <a:bodyPr wrap="none">
            <a:spAutoFit/>
          </a:bodyPr>
          <a:lstStyle/>
          <a:p>
            <a:r>
              <a:rPr lang="zh-CN" altLang="en-US" sz="2400" b="1" dirty="0">
                <a:latin typeface="Times New Roman" panose="02020603050405020304" pitchFamily="18" charset="0"/>
                <a:cs typeface="Times New Roman" panose="02020603050405020304" pitchFamily="18" charset="0"/>
              </a:rPr>
              <a:t>特点</a:t>
            </a:r>
            <a:endParaRPr lang="zh-CN" altLang="en-US" sz="2400" b="1" dirty="0"/>
          </a:p>
        </p:txBody>
      </p:sp>
    </p:spTree>
    <p:extLst>
      <p:ext uri="{BB962C8B-B14F-4D97-AF65-F5344CB8AC3E}">
        <p14:creationId xmlns:p14="http://schemas.microsoft.com/office/powerpoint/2010/main" val="3564482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25</a:t>
            </a:fld>
            <a:endParaRPr lang="zh-CN" altLang="en-US" dirty="0"/>
          </a:p>
        </p:txBody>
      </p:sp>
      <p:sp>
        <p:nvSpPr>
          <p:cNvPr id="3" name="Rectangle 2_1"/>
          <p:cNvSpPr/>
          <p:nvPr/>
        </p:nvSpPr>
        <p:spPr>
          <a:xfrm>
            <a:off x="199435" y="96020"/>
            <a:ext cx="1866217"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1.</a:t>
            </a:r>
            <a:r>
              <a:rPr lang="zh-CN" altLang="en-US" sz="2400" b="1" spc="225" dirty="0" smtClean="0">
                <a:solidFill>
                  <a:schemeClr val="bg1"/>
                </a:solidFill>
                <a:latin typeface="微软雅黑" panose="020B0503020204020204" pitchFamily="34" charset="-122"/>
                <a:ea typeface="微软雅黑" panose="020B0503020204020204" pitchFamily="34" charset="-122"/>
              </a:rPr>
              <a:t>问题提出</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流程图: 过程 6"/>
          <p:cNvSpPr/>
          <p:nvPr/>
        </p:nvSpPr>
        <p:spPr>
          <a:xfrm>
            <a:off x="865778" y="425720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本地环境</a:t>
            </a:r>
            <a:endParaRPr lang="en-US" altLang="zh-CN" dirty="0" smtClean="0"/>
          </a:p>
          <a:p>
            <a:pPr algn="ctr"/>
            <a:r>
              <a:rPr lang="en-US" altLang="zh-CN" dirty="0" smtClean="0"/>
              <a:t>Tomcat</a:t>
            </a:r>
          </a:p>
          <a:p>
            <a:pPr algn="ctr"/>
            <a:r>
              <a:rPr lang="en-US" altLang="zh-CN" dirty="0"/>
              <a:t>mysql</a:t>
            </a:r>
            <a:endParaRPr lang="zh-CN" altLang="en-US" dirty="0"/>
          </a:p>
        </p:txBody>
      </p:sp>
      <p:sp>
        <p:nvSpPr>
          <p:cNvPr id="8" name="流程图: 过程 7"/>
          <p:cNvSpPr/>
          <p:nvPr/>
        </p:nvSpPr>
        <p:spPr>
          <a:xfrm>
            <a:off x="3858852" y="424221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测试</a:t>
            </a:r>
            <a:r>
              <a:rPr lang="zh-CN" altLang="en-US" dirty="0" smtClean="0"/>
              <a:t>环境</a:t>
            </a:r>
            <a:endParaRPr lang="en-US" altLang="zh-CN" dirty="0" smtClean="0"/>
          </a:p>
          <a:p>
            <a:pPr algn="ctr"/>
            <a:r>
              <a:rPr lang="en-US" altLang="zh-CN" dirty="0" smtClean="0"/>
              <a:t>Tomcat</a:t>
            </a:r>
          </a:p>
          <a:p>
            <a:pPr algn="ctr"/>
            <a:r>
              <a:rPr lang="en-US" altLang="zh-CN" dirty="0"/>
              <a:t>mysql</a:t>
            </a:r>
            <a:endParaRPr lang="zh-CN" altLang="en-US" dirty="0"/>
          </a:p>
        </p:txBody>
      </p:sp>
      <p:sp>
        <p:nvSpPr>
          <p:cNvPr id="9" name="流程图: 过程 8"/>
          <p:cNvSpPr/>
          <p:nvPr/>
        </p:nvSpPr>
        <p:spPr>
          <a:xfrm>
            <a:off x="6570200" y="422722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生产</a:t>
            </a:r>
            <a:r>
              <a:rPr lang="zh-CN" altLang="en-US" dirty="0" smtClean="0"/>
              <a:t>环境</a:t>
            </a:r>
            <a:endParaRPr lang="en-US" altLang="zh-CN" dirty="0" smtClean="0"/>
          </a:p>
          <a:p>
            <a:pPr algn="ctr"/>
            <a:r>
              <a:rPr lang="en-US" altLang="zh-CN" dirty="0" smtClean="0"/>
              <a:t>Tomcat</a:t>
            </a:r>
          </a:p>
          <a:p>
            <a:pPr algn="ctr"/>
            <a:r>
              <a:rPr lang="en-US" altLang="zh-CN" dirty="0"/>
              <a:t>mysql</a:t>
            </a:r>
            <a:endParaRPr lang="zh-CN" altLang="en-US" dirty="0"/>
          </a:p>
        </p:txBody>
      </p:sp>
      <p:pic>
        <p:nvPicPr>
          <p:cNvPr id="12" name="图片 11"/>
          <p:cNvPicPr>
            <a:picLocks noChangeAspect="1"/>
          </p:cNvPicPr>
          <p:nvPr/>
        </p:nvPicPr>
        <p:blipFill>
          <a:blip r:embed="rId3"/>
          <a:stretch>
            <a:fillRect/>
          </a:stretch>
        </p:blipFill>
        <p:spPr>
          <a:xfrm>
            <a:off x="626327" y="2039476"/>
            <a:ext cx="1082482" cy="1091589"/>
          </a:xfrm>
          <a:prstGeom prst="rect">
            <a:avLst/>
          </a:prstGeom>
        </p:spPr>
      </p:pic>
      <p:sp>
        <p:nvSpPr>
          <p:cNvPr id="13" name="文本框 12"/>
          <p:cNvSpPr txBox="1"/>
          <p:nvPr/>
        </p:nvSpPr>
        <p:spPr>
          <a:xfrm>
            <a:off x="487820" y="1330680"/>
            <a:ext cx="1824569" cy="646331"/>
          </a:xfrm>
          <a:prstGeom prst="rect">
            <a:avLst/>
          </a:prstGeom>
          <a:noFill/>
        </p:spPr>
        <p:txBody>
          <a:bodyPr wrap="square" rtlCol="0">
            <a:spAutoFit/>
          </a:bodyPr>
          <a:lstStyle/>
          <a:p>
            <a:r>
              <a:rPr lang="zh-CN" altLang="en-US" dirty="0" smtClean="0"/>
              <a:t>开发</a:t>
            </a:r>
            <a:r>
              <a:rPr lang="en-US" altLang="zh-CN" dirty="0" smtClean="0"/>
              <a:t>Java</a:t>
            </a:r>
            <a:r>
              <a:rPr lang="zh-CN" altLang="en-US" dirty="0" smtClean="0"/>
              <a:t>代码，测试</a:t>
            </a:r>
            <a:r>
              <a:rPr lang="en-US" altLang="zh-CN" dirty="0" smtClean="0"/>
              <a:t>OK</a:t>
            </a:r>
            <a:r>
              <a:rPr lang="zh-CN" altLang="en-US" dirty="0" smtClean="0"/>
              <a:t>，</a:t>
            </a:r>
            <a:r>
              <a:rPr lang="en-US" altLang="zh-CN" dirty="0" smtClean="0"/>
              <a:t>Push</a:t>
            </a:r>
            <a:endParaRPr lang="zh-CN" altLang="en-US" dirty="0"/>
          </a:p>
        </p:txBody>
      </p:sp>
      <p:sp>
        <p:nvSpPr>
          <p:cNvPr id="14" name="云形 13"/>
          <p:cNvSpPr/>
          <p:nvPr/>
        </p:nvSpPr>
        <p:spPr>
          <a:xfrm>
            <a:off x="3013289" y="879164"/>
            <a:ext cx="2802898" cy="1097848"/>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SVN/GIT</a:t>
            </a:r>
          </a:p>
        </p:txBody>
      </p:sp>
      <p:cxnSp>
        <p:nvCxnSpPr>
          <p:cNvPr id="16" name="直接箭头连接符 15"/>
          <p:cNvCxnSpPr/>
          <p:nvPr/>
        </p:nvCxnSpPr>
        <p:spPr>
          <a:xfrm>
            <a:off x="973595" y="3252238"/>
            <a:ext cx="387946" cy="853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flipV="1">
            <a:off x="2016444" y="1678413"/>
            <a:ext cx="996845" cy="65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2435800" y="3634104"/>
            <a:ext cx="1191824" cy="646331"/>
          </a:xfrm>
          <a:prstGeom prst="rect">
            <a:avLst/>
          </a:prstGeom>
          <a:noFill/>
        </p:spPr>
        <p:txBody>
          <a:bodyPr wrap="square" rtlCol="0">
            <a:spAutoFit/>
          </a:bodyPr>
          <a:lstStyle/>
          <a:p>
            <a:r>
              <a:rPr lang="zh-CN" altLang="en-US" dirty="0" smtClean="0"/>
              <a:t>开发代码跑不起来</a:t>
            </a:r>
            <a:endParaRPr lang="zh-CN" altLang="en-US" dirty="0"/>
          </a:p>
        </p:txBody>
      </p:sp>
      <p:cxnSp>
        <p:nvCxnSpPr>
          <p:cNvPr id="24" name="直接箭头连接符 23"/>
          <p:cNvCxnSpPr/>
          <p:nvPr/>
        </p:nvCxnSpPr>
        <p:spPr>
          <a:xfrm flipH="1">
            <a:off x="3110901" y="1975324"/>
            <a:ext cx="730113" cy="480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图片 25"/>
          <p:cNvPicPr>
            <a:picLocks noChangeAspect="1"/>
          </p:cNvPicPr>
          <p:nvPr/>
        </p:nvPicPr>
        <p:blipFill>
          <a:blip r:embed="rId4"/>
          <a:stretch>
            <a:fillRect/>
          </a:stretch>
        </p:blipFill>
        <p:spPr>
          <a:xfrm>
            <a:off x="4489264" y="2022410"/>
            <a:ext cx="1391899" cy="1305601"/>
          </a:xfrm>
          <a:prstGeom prst="rect">
            <a:avLst/>
          </a:prstGeom>
        </p:spPr>
      </p:pic>
      <p:cxnSp>
        <p:nvCxnSpPr>
          <p:cNvPr id="27" name="直接箭头连接符 26"/>
          <p:cNvCxnSpPr/>
          <p:nvPr/>
        </p:nvCxnSpPr>
        <p:spPr>
          <a:xfrm flipH="1">
            <a:off x="4075880" y="3438239"/>
            <a:ext cx="656229" cy="699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4750390" y="3374830"/>
            <a:ext cx="1191824" cy="369332"/>
          </a:xfrm>
          <a:prstGeom prst="rect">
            <a:avLst/>
          </a:prstGeom>
          <a:noFill/>
        </p:spPr>
        <p:txBody>
          <a:bodyPr wrap="square" rtlCol="0">
            <a:spAutoFit/>
          </a:bodyPr>
          <a:lstStyle/>
          <a:p>
            <a:r>
              <a:rPr lang="zh-CN" altLang="en-US" dirty="0" smtClean="0"/>
              <a:t>测试人员</a:t>
            </a:r>
            <a:endParaRPr lang="zh-CN" altLang="en-US" dirty="0"/>
          </a:p>
        </p:txBody>
      </p:sp>
      <p:pic>
        <p:nvPicPr>
          <p:cNvPr id="30" name="图片 29"/>
          <p:cNvPicPr>
            <a:picLocks noChangeAspect="1"/>
          </p:cNvPicPr>
          <p:nvPr/>
        </p:nvPicPr>
        <p:blipFill>
          <a:blip r:embed="rId5"/>
          <a:stretch>
            <a:fillRect/>
          </a:stretch>
        </p:blipFill>
        <p:spPr>
          <a:xfrm>
            <a:off x="2537841" y="2567922"/>
            <a:ext cx="1096161" cy="1096161"/>
          </a:xfrm>
          <a:prstGeom prst="rect">
            <a:avLst/>
          </a:prstGeom>
        </p:spPr>
      </p:pic>
      <p:pic>
        <p:nvPicPr>
          <p:cNvPr id="32" name="图片 31"/>
          <p:cNvPicPr>
            <a:picLocks noChangeAspect="1"/>
          </p:cNvPicPr>
          <p:nvPr/>
        </p:nvPicPr>
        <p:blipFill>
          <a:blip r:embed="rId6"/>
          <a:stretch>
            <a:fillRect/>
          </a:stretch>
        </p:blipFill>
        <p:spPr>
          <a:xfrm>
            <a:off x="6229800" y="2603211"/>
            <a:ext cx="2026462" cy="1077905"/>
          </a:xfrm>
          <a:prstGeom prst="rect">
            <a:avLst/>
          </a:prstGeom>
        </p:spPr>
      </p:pic>
      <p:cxnSp>
        <p:nvCxnSpPr>
          <p:cNvPr id="33" name="直接箭头连接符 32"/>
          <p:cNvCxnSpPr/>
          <p:nvPr/>
        </p:nvCxnSpPr>
        <p:spPr>
          <a:xfrm>
            <a:off x="5837761" y="1479931"/>
            <a:ext cx="1252590" cy="975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7413231" y="3740717"/>
            <a:ext cx="223328" cy="426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H="1">
            <a:off x="3387300" y="2069789"/>
            <a:ext cx="730113" cy="480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6547458" y="1188415"/>
            <a:ext cx="1824569" cy="923330"/>
          </a:xfrm>
          <a:prstGeom prst="rect">
            <a:avLst/>
          </a:prstGeom>
          <a:noFill/>
        </p:spPr>
        <p:txBody>
          <a:bodyPr wrap="square" rtlCol="0">
            <a:spAutoFit/>
          </a:bodyPr>
          <a:lstStyle/>
          <a:p>
            <a:r>
              <a:rPr lang="zh-CN" altLang="en-US" dirty="0" smtClean="0"/>
              <a:t>生产环境与测试环境不一样，需要重新部署环境</a:t>
            </a:r>
            <a:endParaRPr lang="zh-CN" altLang="en-US" dirty="0"/>
          </a:p>
        </p:txBody>
      </p:sp>
      <p:grpSp>
        <p:nvGrpSpPr>
          <p:cNvPr id="25" name="组合 24"/>
          <p:cNvGrpSpPr/>
          <p:nvPr/>
        </p:nvGrpSpPr>
        <p:grpSpPr>
          <a:xfrm>
            <a:off x="-1" y="-2439"/>
            <a:ext cx="9145786" cy="718410"/>
            <a:chOff x="-1" y="190175"/>
            <a:chExt cx="9145786" cy="525795"/>
          </a:xfrm>
        </p:grpSpPr>
        <p:sp>
          <p:nvSpPr>
            <p:cNvPr id="29" name="任意多边形 2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任意多边形 3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任意多边形 3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4019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sp>
        <p:nvSpPr>
          <p:cNvPr id="3" name="Rectangle 2_1"/>
          <p:cNvSpPr/>
          <p:nvPr/>
        </p:nvSpPr>
        <p:spPr>
          <a:xfrm>
            <a:off x="199435" y="96020"/>
            <a:ext cx="291618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2.0 Docker </a:t>
            </a:r>
            <a:r>
              <a:rPr lang="zh-CN" altLang="en-US" sz="2400" b="1" spc="225" dirty="0" smtClean="0">
                <a:solidFill>
                  <a:schemeClr val="bg1"/>
                </a:solidFill>
                <a:latin typeface="微软雅黑" panose="020B0503020204020204" pitchFamily="34" charset="-122"/>
                <a:ea typeface="微软雅黑" panose="020B0503020204020204" pitchFamily="34" charset="-122"/>
              </a:rPr>
              <a:t>技术</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流程图: 过程 6"/>
          <p:cNvSpPr/>
          <p:nvPr/>
        </p:nvSpPr>
        <p:spPr>
          <a:xfrm>
            <a:off x="865778" y="425720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本地环境</a:t>
            </a:r>
            <a:endParaRPr lang="en-US" altLang="zh-CN" dirty="0" smtClean="0"/>
          </a:p>
          <a:p>
            <a:pPr algn="ctr"/>
            <a:r>
              <a:rPr lang="en-US" altLang="zh-CN" dirty="0" smtClean="0"/>
              <a:t>Tomcat</a:t>
            </a:r>
          </a:p>
          <a:p>
            <a:pPr algn="ctr"/>
            <a:r>
              <a:rPr lang="en-US" altLang="zh-CN" dirty="0"/>
              <a:t>mysql</a:t>
            </a:r>
            <a:endParaRPr lang="zh-CN" altLang="en-US" dirty="0"/>
          </a:p>
        </p:txBody>
      </p:sp>
      <p:sp>
        <p:nvSpPr>
          <p:cNvPr id="8" name="流程图: 过程 7"/>
          <p:cNvSpPr/>
          <p:nvPr/>
        </p:nvSpPr>
        <p:spPr>
          <a:xfrm>
            <a:off x="3858852" y="424221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测试</a:t>
            </a:r>
            <a:r>
              <a:rPr lang="zh-CN" altLang="en-US" dirty="0" smtClean="0"/>
              <a:t>环境</a:t>
            </a:r>
            <a:endParaRPr lang="en-US" altLang="zh-CN" dirty="0" smtClean="0"/>
          </a:p>
          <a:p>
            <a:pPr algn="ctr"/>
            <a:r>
              <a:rPr lang="en-US" altLang="zh-CN" dirty="0" smtClean="0"/>
              <a:t>Tomcat</a:t>
            </a:r>
          </a:p>
          <a:p>
            <a:pPr algn="ctr"/>
            <a:r>
              <a:rPr lang="en-US" altLang="zh-CN" dirty="0"/>
              <a:t>mysql</a:t>
            </a:r>
            <a:endParaRPr lang="zh-CN" altLang="en-US" dirty="0"/>
          </a:p>
        </p:txBody>
      </p:sp>
      <p:sp>
        <p:nvSpPr>
          <p:cNvPr id="9" name="流程图: 过程 8"/>
          <p:cNvSpPr/>
          <p:nvPr/>
        </p:nvSpPr>
        <p:spPr>
          <a:xfrm>
            <a:off x="6570200" y="4227226"/>
            <a:ext cx="1686062" cy="89941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生产</a:t>
            </a:r>
            <a:r>
              <a:rPr lang="zh-CN" altLang="en-US" dirty="0" smtClean="0"/>
              <a:t>环境</a:t>
            </a:r>
            <a:endParaRPr lang="en-US" altLang="zh-CN" dirty="0" smtClean="0"/>
          </a:p>
          <a:p>
            <a:pPr algn="ctr"/>
            <a:r>
              <a:rPr lang="en-US" altLang="zh-CN" dirty="0" smtClean="0"/>
              <a:t>Tomcat</a:t>
            </a:r>
          </a:p>
          <a:p>
            <a:pPr algn="ctr"/>
            <a:r>
              <a:rPr lang="en-US" altLang="zh-CN" dirty="0"/>
              <a:t>mysql</a:t>
            </a:r>
            <a:endParaRPr lang="zh-CN" altLang="en-US" dirty="0"/>
          </a:p>
        </p:txBody>
      </p:sp>
      <p:pic>
        <p:nvPicPr>
          <p:cNvPr id="12" name="图片 11"/>
          <p:cNvPicPr>
            <a:picLocks noChangeAspect="1"/>
          </p:cNvPicPr>
          <p:nvPr/>
        </p:nvPicPr>
        <p:blipFill>
          <a:blip r:embed="rId3"/>
          <a:stretch>
            <a:fillRect/>
          </a:stretch>
        </p:blipFill>
        <p:spPr>
          <a:xfrm>
            <a:off x="626327" y="2039476"/>
            <a:ext cx="1082482" cy="1091589"/>
          </a:xfrm>
          <a:prstGeom prst="rect">
            <a:avLst/>
          </a:prstGeom>
        </p:spPr>
      </p:pic>
      <p:sp>
        <p:nvSpPr>
          <p:cNvPr id="13" name="文本框 12"/>
          <p:cNvSpPr txBox="1"/>
          <p:nvPr/>
        </p:nvSpPr>
        <p:spPr>
          <a:xfrm>
            <a:off x="487820" y="1330680"/>
            <a:ext cx="1824569" cy="646331"/>
          </a:xfrm>
          <a:prstGeom prst="rect">
            <a:avLst/>
          </a:prstGeom>
          <a:noFill/>
        </p:spPr>
        <p:txBody>
          <a:bodyPr wrap="square" rtlCol="0">
            <a:spAutoFit/>
          </a:bodyPr>
          <a:lstStyle/>
          <a:p>
            <a:r>
              <a:rPr lang="zh-CN" altLang="en-US" dirty="0" smtClean="0"/>
              <a:t>开发</a:t>
            </a:r>
            <a:r>
              <a:rPr lang="en-US" altLang="zh-CN" dirty="0" smtClean="0"/>
              <a:t>Java</a:t>
            </a:r>
            <a:r>
              <a:rPr lang="zh-CN" altLang="en-US" dirty="0" smtClean="0"/>
              <a:t>代码，测试</a:t>
            </a:r>
            <a:r>
              <a:rPr lang="en-US" altLang="zh-CN" dirty="0" smtClean="0"/>
              <a:t>OK</a:t>
            </a:r>
            <a:r>
              <a:rPr lang="zh-CN" altLang="en-US" dirty="0" smtClean="0"/>
              <a:t>，</a:t>
            </a:r>
            <a:r>
              <a:rPr lang="en-US" altLang="zh-CN" dirty="0" smtClean="0"/>
              <a:t>Push</a:t>
            </a:r>
            <a:endParaRPr lang="zh-CN" altLang="en-US" dirty="0"/>
          </a:p>
        </p:txBody>
      </p:sp>
      <p:sp>
        <p:nvSpPr>
          <p:cNvPr id="14" name="云形 13"/>
          <p:cNvSpPr/>
          <p:nvPr/>
        </p:nvSpPr>
        <p:spPr>
          <a:xfrm>
            <a:off x="3013289" y="879164"/>
            <a:ext cx="2802898" cy="1097848"/>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SVN/GIT</a:t>
            </a:r>
          </a:p>
        </p:txBody>
      </p:sp>
      <p:cxnSp>
        <p:nvCxnSpPr>
          <p:cNvPr id="16" name="直接箭头连接符 15"/>
          <p:cNvCxnSpPr/>
          <p:nvPr/>
        </p:nvCxnSpPr>
        <p:spPr>
          <a:xfrm>
            <a:off x="973595" y="3252238"/>
            <a:ext cx="387946" cy="853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flipV="1">
            <a:off x="2016444" y="1678413"/>
            <a:ext cx="996845" cy="65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2435800" y="3634104"/>
            <a:ext cx="1191824" cy="646331"/>
          </a:xfrm>
          <a:prstGeom prst="rect">
            <a:avLst/>
          </a:prstGeom>
          <a:noFill/>
        </p:spPr>
        <p:txBody>
          <a:bodyPr wrap="square" rtlCol="0">
            <a:spAutoFit/>
          </a:bodyPr>
          <a:lstStyle/>
          <a:p>
            <a:r>
              <a:rPr lang="zh-CN" altLang="en-US" dirty="0" smtClean="0"/>
              <a:t>开发代码跑不起来</a:t>
            </a:r>
            <a:endParaRPr lang="zh-CN" altLang="en-US" dirty="0"/>
          </a:p>
        </p:txBody>
      </p:sp>
      <p:cxnSp>
        <p:nvCxnSpPr>
          <p:cNvPr id="24" name="直接箭头连接符 23"/>
          <p:cNvCxnSpPr/>
          <p:nvPr/>
        </p:nvCxnSpPr>
        <p:spPr>
          <a:xfrm flipH="1">
            <a:off x="3110901" y="1975324"/>
            <a:ext cx="730113" cy="480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图片 25"/>
          <p:cNvPicPr>
            <a:picLocks noChangeAspect="1"/>
          </p:cNvPicPr>
          <p:nvPr/>
        </p:nvPicPr>
        <p:blipFill>
          <a:blip r:embed="rId4"/>
          <a:stretch>
            <a:fillRect/>
          </a:stretch>
        </p:blipFill>
        <p:spPr>
          <a:xfrm>
            <a:off x="4489264" y="2022410"/>
            <a:ext cx="1391899" cy="1305601"/>
          </a:xfrm>
          <a:prstGeom prst="rect">
            <a:avLst/>
          </a:prstGeom>
        </p:spPr>
      </p:pic>
      <p:cxnSp>
        <p:nvCxnSpPr>
          <p:cNvPr id="27" name="直接箭头连接符 26"/>
          <p:cNvCxnSpPr/>
          <p:nvPr/>
        </p:nvCxnSpPr>
        <p:spPr>
          <a:xfrm flipH="1">
            <a:off x="4075880" y="3438239"/>
            <a:ext cx="656229" cy="699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4750390" y="3374830"/>
            <a:ext cx="1191824" cy="369332"/>
          </a:xfrm>
          <a:prstGeom prst="rect">
            <a:avLst/>
          </a:prstGeom>
          <a:noFill/>
        </p:spPr>
        <p:txBody>
          <a:bodyPr wrap="square" rtlCol="0">
            <a:spAutoFit/>
          </a:bodyPr>
          <a:lstStyle/>
          <a:p>
            <a:r>
              <a:rPr lang="zh-CN" altLang="en-US" dirty="0" smtClean="0"/>
              <a:t>测试人员</a:t>
            </a:r>
            <a:endParaRPr lang="zh-CN" altLang="en-US" dirty="0"/>
          </a:p>
        </p:txBody>
      </p:sp>
      <p:pic>
        <p:nvPicPr>
          <p:cNvPr id="30" name="图片 29"/>
          <p:cNvPicPr>
            <a:picLocks noChangeAspect="1"/>
          </p:cNvPicPr>
          <p:nvPr/>
        </p:nvPicPr>
        <p:blipFill>
          <a:blip r:embed="rId5"/>
          <a:stretch>
            <a:fillRect/>
          </a:stretch>
        </p:blipFill>
        <p:spPr>
          <a:xfrm>
            <a:off x="2537841" y="2567922"/>
            <a:ext cx="1096161" cy="1096161"/>
          </a:xfrm>
          <a:prstGeom prst="rect">
            <a:avLst/>
          </a:prstGeom>
        </p:spPr>
      </p:pic>
      <p:pic>
        <p:nvPicPr>
          <p:cNvPr id="32" name="图片 31"/>
          <p:cNvPicPr>
            <a:picLocks noChangeAspect="1"/>
          </p:cNvPicPr>
          <p:nvPr/>
        </p:nvPicPr>
        <p:blipFill>
          <a:blip r:embed="rId6"/>
          <a:stretch>
            <a:fillRect/>
          </a:stretch>
        </p:blipFill>
        <p:spPr>
          <a:xfrm>
            <a:off x="6229800" y="2603211"/>
            <a:ext cx="2026462" cy="1077905"/>
          </a:xfrm>
          <a:prstGeom prst="rect">
            <a:avLst/>
          </a:prstGeom>
        </p:spPr>
      </p:pic>
      <p:cxnSp>
        <p:nvCxnSpPr>
          <p:cNvPr id="33" name="直接箭头连接符 32"/>
          <p:cNvCxnSpPr/>
          <p:nvPr/>
        </p:nvCxnSpPr>
        <p:spPr>
          <a:xfrm>
            <a:off x="5837761" y="1479931"/>
            <a:ext cx="1252590" cy="975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p:cNvCxnSpPr/>
          <p:nvPr/>
        </p:nvCxnSpPr>
        <p:spPr>
          <a:xfrm>
            <a:off x="7413231" y="3740717"/>
            <a:ext cx="223328" cy="426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H="1">
            <a:off x="3387300" y="2069789"/>
            <a:ext cx="730113" cy="480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6547458" y="1188415"/>
            <a:ext cx="1824569" cy="923330"/>
          </a:xfrm>
          <a:prstGeom prst="rect">
            <a:avLst/>
          </a:prstGeom>
          <a:noFill/>
        </p:spPr>
        <p:txBody>
          <a:bodyPr wrap="square" rtlCol="0">
            <a:spAutoFit/>
          </a:bodyPr>
          <a:lstStyle/>
          <a:p>
            <a:r>
              <a:rPr lang="zh-CN" altLang="en-US" dirty="0" smtClean="0"/>
              <a:t>生产环境与测试环境不一样，需要重新部署环境</a:t>
            </a:r>
            <a:endParaRPr lang="zh-CN" altLang="en-US" dirty="0"/>
          </a:p>
        </p:txBody>
      </p:sp>
    </p:spTree>
    <p:extLst>
      <p:ext uri="{BB962C8B-B14F-4D97-AF65-F5344CB8AC3E}">
        <p14:creationId xmlns:p14="http://schemas.microsoft.com/office/powerpoint/2010/main" val="13678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27</a:t>
            </a:fld>
            <a:endParaRPr lang="zh-CN" altLang="en-US" dirty="0"/>
          </a:p>
        </p:txBody>
      </p:sp>
      <p:sp>
        <p:nvSpPr>
          <p:cNvPr id="3" name="Rectangle 2_1"/>
          <p:cNvSpPr/>
          <p:nvPr/>
        </p:nvSpPr>
        <p:spPr>
          <a:xfrm>
            <a:off x="199435" y="96020"/>
            <a:ext cx="2916183" cy="461665"/>
          </a:xfrm>
          <a:prstGeom prst="rect">
            <a:avLst/>
          </a:prstGeom>
        </p:spPr>
        <p:txBody>
          <a:bodyPr wrap="none">
            <a:spAutoFit/>
          </a:bodyPr>
          <a:lstStyle/>
          <a:p>
            <a:r>
              <a:rPr lang="en-US" altLang="zh-CN" sz="2400" b="1" spc="225" dirty="0">
                <a:solidFill>
                  <a:schemeClr val="bg1"/>
                </a:solidFill>
                <a:latin typeface="微软雅黑" panose="020B0503020204020204" pitchFamily="34" charset="-122"/>
                <a:ea typeface="微软雅黑" panose="020B0503020204020204" pitchFamily="34" charset="-122"/>
              </a:rPr>
              <a:t>2.0 Docker </a:t>
            </a:r>
            <a:r>
              <a:rPr lang="zh-CN" altLang="en-US" sz="2400" b="1" spc="225" dirty="0">
                <a:solidFill>
                  <a:schemeClr val="bg1"/>
                </a:solidFill>
                <a:latin typeface="微软雅黑" panose="020B0503020204020204" pitchFamily="34" charset="-122"/>
                <a:ea typeface="微软雅黑" panose="020B0503020204020204" pitchFamily="34" charset="-122"/>
              </a:rPr>
              <a:t>技术</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285752" y="1413011"/>
            <a:ext cx="8858280" cy="2807297"/>
          </a:xfrm>
          <a:prstGeom prst="rect">
            <a:avLst/>
          </a:prstGeom>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1、资源利用</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效率低</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2、单物理机</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多应用无法有效隔离</a:t>
            </a: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（进程空间，cpu资源，磁盘）</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3、运维</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部署不便</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4、测试、</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版本</a:t>
            </a: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管理</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复杂</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5、迁移成本高</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6、传统虚拟机，空间占用大，</a:t>
            </a:r>
            <a:r>
              <a:rPr kumimoji="0" lang="zh-CN" altLang="en-US" sz="2400" b="0" i="0" u="none" strike="noStrike" kern="0" cap="none" spc="0" normalizeH="0" baseline="0" noProof="0" dirty="0" smtClean="0">
                <a:ln>
                  <a:noFill/>
                </a:ln>
                <a:solidFill>
                  <a:srgbClr val="FF0000"/>
                </a:solidFill>
                <a:effectLst/>
                <a:uLnTx/>
                <a:uFillTx/>
                <a:latin typeface="黑体" pitchFamily="49" charset="-122"/>
                <a:ea typeface="黑体" pitchFamily="49" charset="-122"/>
                <a:sym typeface="Calibri" pitchFamily="34" charset="0"/>
              </a:rPr>
              <a:t>启动慢</a:t>
            </a:r>
            <a:r>
              <a:rPr kumimoji="0" lang="zh-CN" altLang="en-US" sz="2400" b="0" i="0" u="none" strike="noStrike" kern="0" cap="none" spc="0" normalizeH="0" baseline="0" noProof="0" dirty="0" smtClean="0">
                <a:ln>
                  <a:noFill/>
                </a:ln>
                <a:solidFill>
                  <a:schemeClr val="tx1"/>
                </a:solidFill>
                <a:effectLst/>
                <a:uLnTx/>
                <a:uFillTx/>
                <a:latin typeface="黑体" pitchFamily="49" charset="-122"/>
                <a:ea typeface="黑体" pitchFamily="49" charset="-122"/>
                <a:sym typeface="Calibri" pitchFamily="34" charset="0"/>
              </a:rPr>
              <a:t>，管理复杂</a:t>
            </a:r>
          </a:p>
        </p:txBody>
      </p:sp>
      <p:sp>
        <p:nvSpPr>
          <p:cNvPr id="5" name="Rounded Rectangle 7"/>
          <p:cNvSpPr/>
          <p:nvPr/>
        </p:nvSpPr>
        <p:spPr>
          <a:xfrm>
            <a:off x="900343" y="841507"/>
            <a:ext cx="6386333" cy="571504"/>
          </a:xfrm>
          <a:prstGeom prst="roundRect">
            <a:avLst>
              <a:gd name="adj" fmla="val 15942"/>
            </a:avLst>
          </a:prstGeom>
          <a:solidFill>
            <a:srgbClr val="9AC8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14400" indent="-914400" algn="ctr" eaLnBrk="0" hangingPunct="0">
              <a:defRPr/>
            </a:pPr>
            <a:r>
              <a:rPr lang="zh-CN" altLang="en-US" sz="2400" dirty="0" smtClean="0">
                <a:solidFill>
                  <a:schemeClr val="tx1"/>
                </a:solidFill>
                <a:latin typeface="黑体" pitchFamily="49" charset="-122"/>
                <a:ea typeface="黑体" pitchFamily="49" charset="-122"/>
              </a:rPr>
              <a:t>软件开发、测试、上线过程</a:t>
            </a:r>
            <a:r>
              <a:rPr lang="zh-CN" altLang="en-US" sz="2400" kern="0" dirty="0" smtClean="0">
                <a:solidFill>
                  <a:schemeClr val="tx1"/>
                </a:solidFill>
                <a:latin typeface="黑体" pitchFamily="49" charset="-122"/>
                <a:ea typeface="黑体" pitchFamily="49" charset="-122"/>
                <a:sym typeface="Calibri" pitchFamily="34" charset="0"/>
              </a:rPr>
              <a:t>不足之处</a:t>
            </a:r>
            <a:endParaRPr lang="zh-CN" altLang="en-US" sz="2400" kern="0" dirty="0">
              <a:solidFill>
                <a:schemeClr val="tx1"/>
              </a:solidFill>
              <a:latin typeface="黑体" pitchFamily="49" charset="-122"/>
              <a:ea typeface="黑体" pitchFamily="49" charset="-122"/>
              <a:sym typeface="Calibri" pitchFamily="34" charset="0"/>
            </a:endParaRPr>
          </a:p>
        </p:txBody>
      </p:sp>
    </p:spTree>
    <p:extLst>
      <p:ext uri="{BB962C8B-B14F-4D97-AF65-F5344CB8AC3E}">
        <p14:creationId xmlns:p14="http://schemas.microsoft.com/office/powerpoint/2010/main" val="39740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28</a:t>
            </a:fld>
            <a:endParaRPr lang="zh-CN" altLang="en-US" dirty="0"/>
          </a:p>
        </p:txBody>
      </p:sp>
      <p:sp>
        <p:nvSpPr>
          <p:cNvPr id="3" name="Rectangle 2_1"/>
          <p:cNvSpPr/>
          <p:nvPr/>
        </p:nvSpPr>
        <p:spPr>
          <a:xfrm>
            <a:off x="199435" y="96020"/>
            <a:ext cx="279595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 Docker</a:t>
            </a:r>
            <a:r>
              <a:rPr lang="zh-CN" altLang="en-US" sz="2400" b="1" spc="225" dirty="0" smtClean="0">
                <a:solidFill>
                  <a:schemeClr val="bg1"/>
                </a:solidFill>
                <a:latin typeface="微软雅黑" panose="020B0503020204020204" pitchFamily="34" charset="-122"/>
                <a:ea typeface="微软雅黑" panose="020B0503020204020204" pitchFamily="34" charset="-122"/>
              </a:rPr>
              <a:t>概述</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01886" y="2994802"/>
            <a:ext cx="8080114" cy="2554545"/>
          </a:xfrm>
          <a:prstGeom prst="rect">
            <a:avLst/>
          </a:prstGeom>
        </p:spPr>
        <p:txBody>
          <a:bodyPr wrap="square">
            <a:spAutoFit/>
          </a:bodyPr>
          <a:lstStyle/>
          <a:p>
            <a:pPr marL="342900" indent="-342900">
              <a:buFont typeface="Wingdings" panose="05000000000000000000" pitchFamily="2" charset="2"/>
              <a:buChar char="Ø"/>
            </a:pPr>
            <a:r>
              <a:rPr lang="en-US" altLang="zh-CN" sz="2000" dirty="0" smtClean="0">
                <a:solidFill>
                  <a:srgbClr val="000000"/>
                </a:solidFill>
                <a:latin typeface="+mn-ea"/>
              </a:rPr>
              <a:t>Docker</a:t>
            </a:r>
            <a:r>
              <a:rPr lang="zh-CN" altLang="en-US" sz="2000" dirty="0" smtClean="0">
                <a:solidFill>
                  <a:srgbClr val="000000"/>
                </a:solidFill>
                <a:latin typeface="+mn-ea"/>
              </a:rPr>
              <a:t>是容器引擎，把</a:t>
            </a:r>
            <a:r>
              <a:rPr lang="en-US" altLang="zh-CN" sz="2000" dirty="0" smtClean="0">
                <a:solidFill>
                  <a:srgbClr val="000000"/>
                </a:solidFill>
                <a:latin typeface="+mn-ea"/>
              </a:rPr>
              <a:t>Linux</a:t>
            </a:r>
            <a:r>
              <a:rPr lang="zh-CN" altLang="en-US" sz="2000" dirty="0" smtClean="0">
                <a:solidFill>
                  <a:srgbClr val="000000"/>
                </a:solidFill>
                <a:latin typeface="+mn-ea"/>
              </a:rPr>
              <a:t>的</a:t>
            </a:r>
            <a:r>
              <a:rPr lang="en-US" altLang="zh-CN" sz="2000" dirty="0" err="1" smtClean="0">
                <a:solidFill>
                  <a:srgbClr val="000000"/>
                </a:solidFill>
                <a:latin typeface="+mn-ea"/>
              </a:rPr>
              <a:t>cgroup</a:t>
            </a:r>
            <a:r>
              <a:rPr lang="zh-CN" altLang="en-US" sz="2000" dirty="0" smtClean="0">
                <a:solidFill>
                  <a:srgbClr val="000000"/>
                </a:solidFill>
                <a:latin typeface="+mn-ea"/>
              </a:rPr>
              <a:t>、</a:t>
            </a:r>
            <a:r>
              <a:rPr lang="en-US" altLang="zh-CN" sz="2000" dirty="0" smtClean="0">
                <a:solidFill>
                  <a:srgbClr val="000000"/>
                </a:solidFill>
                <a:latin typeface="+mn-ea"/>
              </a:rPr>
              <a:t>namespace</a:t>
            </a:r>
            <a:r>
              <a:rPr lang="zh-CN" altLang="en-US" sz="2000" dirty="0" smtClean="0">
                <a:solidFill>
                  <a:srgbClr val="000000"/>
                </a:solidFill>
                <a:latin typeface="+mn-ea"/>
              </a:rPr>
              <a:t>等容器技术进行封装抽象，为用户提供创建和管理容器的便捷界面（包括命令行和</a:t>
            </a:r>
            <a:r>
              <a:rPr lang="en-US" altLang="zh-CN" sz="2000" dirty="0" smtClean="0">
                <a:solidFill>
                  <a:srgbClr val="000000"/>
                </a:solidFill>
                <a:latin typeface="+mn-ea"/>
              </a:rPr>
              <a:t>API</a:t>
            </a:r>
            <a:r>
              <a:rPr lang="zh-CN" altLang="en-US" sz="2000" dirty="0" smtClean="0">
                <a:solidFill>
                  <a:srgbClr val="000000"/>
                </a:solidFill>
                <a:latin typeface="+mn-ea"/>
              </a:rPr>
              <a:t>）</a:t>
            </a:r>
            <a:endParaRPr lang="en-US" altLang="zh-CN" sz="2000" dirty="0" smtClean="0">
              <a:solidFill>
                <a:srgbClr val="000000"/>
              </a:solidFill>
              <a:latin typeface="+mn-ea"/>
            </a:endParaRPr>
          </a:p>
          <a:p>
            <a:pPr>
              <a:buFont typeface="Arial" panose="020B0604020202020204" pitchFamily="34" charset="0"/>
              <a:buChar char="•"/>
            </a:pPr>
            <a:endParaRPr lang="en-US" altLang="zh-CN" sz="2000" dirty="0" smtClean="0">
              <a:solidFill>
                <a:srgbClr val="000000"/>
              </a:solidFill>
              <a:latin typeface="+mn-ea"/>
            </a:endParaRPr>
          </a:p>
          <a:p>
            <a:pPr marL="342900" indent="-342900">
              <a:buFont typeface="Wingdings" panose="05000000000000000000" pitchFamily="2" charset="2"/>
              <a:buChar char="Ø"/>
            </a:pPr>
            <a:r>
              <a:rPr lang="zh-CN" altLang="en-US" sz="2000" dirty="0" smtClean="0">
                <a:solidFill>
                  <a:srgbClr val="000000"/>
                </a:solidFill>
                <a:latin typeface="+mn-ea"/>
              </a:rPr>
              <a:t>微软、</a:t>
            </a:r>
            <a:r>
              <a:rPr lang="en-US" altLang="zh-CN" sz="2000" dirty="0" smtClean="0">
                <a:solidFill>
                  <a:srgbClr val="000000"/>
                </a:solidFill>
                <a:latin typeface="+mn-ea"/>
              </a:rPr>
              <a:t>Linux</a:t>
            </a:r>
            <a:r>
              <a:rPr lang="zh-CN" altLang="en-US" sz="2000" dirty="0" smtClean="0">
                <a:solidFill>
                  <a:srgbClr val="000000"/>
                </a:solidFill>
                <a:latin typeface="+mn-ea"/>
              </a:rPr>
              <a:t>、</a:t>
            </a:r>
            <a:r>
              <a:rPr lang="en-US" altLang="zh-CN" sz="2000" dirty="0" smtClean="0">
                <a:solidFill>
                  <a:srgbClr val="000000"/>
                </a:solidFill>
                <a:latin typeface="+mn-ea"/>
              </a:rPr>
              <a:t>IBM</a:t>
            </a:r>
            <a:r>
              <a:rPr lang="zh-CN" altLang="en-US" sz="2000" dirty="0" smtClean="0">
                <a:solidFill>
                  <a:srgbClr val="000000"/>
                </a:solidFill>
                <a:latin typeface="+mn-ea"/>
              </a:rPr>
              <a:t>、</a:t>
            </a:r>
            <a:r>
              <a:rPr lang="en-US" altLang="zh-CN" sz="2000" dirty="0" smtClean="0">
                <a:solidFill>
                  <a:srgbClr val="000000"/>
                </a:solidFill>
                <a:latin typeface="+mn-ea"/>
              </a:rPr>
              <a:t>Oracle</a:t>
            </a:r>
            <a:r>
              <a:rPr lang="zh-CN" altLang="en-US" sz="2000" dirty="0" smtClean="0">
                <a:solidFill>
                  <a:srgbClr val="000000"/>
                </a:solidFill>
                <a:latin typeface="+mn-ea"/>
              </a:rPr>
              <a:t>等主流</a:t>
            </a:r>
            <a:r>
              <a:rPr lang="en-US" altLang="zh-CN" sz="2000" dirty="0" smtClean="0">
                <a:solidFill>
                  <a:srgbClr val="000000"/>
                </a:solidFill>
                <a:latin typeface="+mn-ea"/>
              </a:rPr>
              <a:t>IT</a:t>
            </a:r>
            <a:r>
              <a:rPr lang="zh-CN" altLang="en-US" sz="2000" dirty="0" smtClean="0">
                <a:solidFill>
                  <a:srgbClr val="000000"/>
                </a:solidFill>
                <a:latin typeface="+mn-ea"/>
              </a:rPr>
              <a:t>厂商在自己产品里面增加了对</a:t>
            </a:r>
            <a:r>
              <a:rPr lang="en-US" altLang="zh-CN" sz="2000" dirty="0" smtClean="0">
                <a:solidFill>
                  <a:srgbClr val="000000"/>
                </a:solidFill>
                <a:latin typeface="+mn-ea"/>
              </a:rPr>
              <a:t>Docker</a:t>
            </a:r>
            <a:r>
              <a:rPr lang="zh-CN" altLang="en-US" sz="2000" dirty="0" smtClean="0">
                <a:solidFill>
                  <a:srgbClr val="000000"/>
                </a:solidFill>
                <a:latin typeface="+mn-ea"/>
              </a:rPr>
              <a:t>的支持。</a:t>
            </a:r>
            <a:endParaRPr lang="en-US" altLang="zh-CN" sz="2000" dirty="0" smtClean="0">
              <a:solidFill>
                <a:srgbClr val="000000"/>
              </a:solidFill>
              <a:latin typeface="+mn-ea"/>
            </a:endParaRPr>
          </a:p>
          <a:p>
            <a:endParaRPr lang="en-US" altLang="zh-CN" sz="2000" dirty="0">
              <a:solidFill>
                <a:srgbClr val="000000"/>
              </a:solidFill>
              <a:latin typeface="+mn-ea"/>
            </a:endParaRPr>
          </a:p>
          <a:p>
            <a:pPr marL="342900" indent="-342900">
              <a:buFont typeface="Wingdings" panose="05000000000000000000" pitchFamily="2" charset="2"/>
              <a:buChar char="Ø"/>
            </a:pPr>
            <a:r>
              <a:rPr lang="en-US" altLang="zh-CN" sz="2000" i="0" dirty="0" smtClean="0">
                <a:solidFill>
                  <a:srgbClr val="000000"/>
                </a:solidFill>
                <a:effectLst/>
                <a:latin typeface="+mn-ea"/>
              </a:rPr>
              <a:t>Google</a:t>
            </a:r>
            <a:r>
              <a:rPr lang="zh-CN" altLang="en-US" sz="2000" i="0" dirty="0" smtClean="0">
                <a:solidFill>
                  <a:srgbClr val="000000"/>
                </a:solidFill>
                <a:effectLst/>
                <a:latin typeface="+mn-ea"/>
              </a:rPr>
              <a:t>每周启动超过</a:t>
            </a:r>
            <a:r>
              <a:rPr lang="en-US" altLang="zh-CN" sz="2000" i="0" dirty="0" smtClean="0">
                <a:solidFill>
                  <a:srgbClr val="000000"/>
                </a:solidFill>
                <a:effectLst/>
                <a:latin typeface="+mn-ea"/>
              </a:rPr>
              <a:t>20</a:t>
            </a:r>
            <a:r>
              <a:rPr lang="zh-CN" altLang="en-US" sz="2000" i="0" dirty="0" smtClean="0">
                <a:solidFill>
                  <a:srgbClr val="000000"/>
                </a:solidFill>
                <a:effectLst/>
                <a:latin typeface="+mn-ea"/>
              </a:rPr>
              <a:t>亿个容器进行业务服务。</a:t>
            </a:r>
            <a:endParaRPr lang="zh-CN" altLang="en-US" sz="2000" i="0" dirty="0">
              <a:solidFill>
                <a:srgbClr val="000000"/>
              </a:solidFill>
              <a:effectLst/>
              <a:latin typeface="+mn-ea"/>
            </a:endParaRPr>
          </a:p>
        </p:txBody>
      </p:sp>
      <p:sp>
        <p:nvSpPr>
          <p:cNvPr id="8" name="矩形 7"/>
          <p:cNvSpPr/>
          <p:nvPr/>
        </p:nvSpPr>
        <p:spPr>
          <a:xfrm>
            <a:off x="301886" y="1030397"/>
            <a:ext cx="8578878" cy="923330"/>
          </a:xfrm>
          <a:prstGeom prst="rect">
            <a:avLst/>
          </a:prstGeom>
        </p:spPr>
        <p:txBody>
          <a:bodyPr wrap="square">
            <a:spAutoFit/>
          </a:bodyPr>
          <a:lstStyle/>
          <a:p>
            <a:r>
              <a:rPr lang="en-US" altLang="zh-CN" dirty="0">
                <a:solidFill>
                  <a:srgbClr val="000000"/>
                </a:solidFill>
                <a:latin typeface="+mn-ea"/>
              </a:rPr>
              <a:t>Docker</a:t>
            </a:r>
            <a:r>
              <a:rPr lang="zh-CN" altLang="en-US" dirty="0">
                <a:solidFill>
                  <a:srgbClr val="000000"/>
                </a:solidFill>
                <a:latin typeface="+mn-ea"/>
              </a:rPr>
              <a:t>是一个构件在</a:t>
            </a:r>
            <a:r>
              <a:rPr lang="en-US" altLang="zh-CN" dirty="0" smtClean="0">
                <a:solidFill>
                  <a:srgbClr val="000000"/>
                </a:solidFill>
                <a:latin typeface="+mn-ea"/>
              </a:rPr>
              <a:t>LXC</a:t>
            </a:r>
            <a:r>
              <a:rPr lang="zh-CN" altLang="en-US" dirty="0" smtClean="0">
                <a:solidFill>
                  <a:srgbClr val="000000"/>
                </a:solidFill>
                <a:latin typeface="+mn-ea"/>
              </a:rPr>
              <a:t>（</a:t>
            </a:r>
            <a:r>
              <a:rPr lang="en-US" altLang="zh-CN" dirty="0">
                <a:solidFill>
                  <a:srgbClr val="FF0000"/>
                </a:solidFill>
                <a:latin typeface="-apple-system"/>
              </a:rPr>
              <a:t> Linux Container </a:t>
            </a:r>
            <a:r>
              <a:rPr lang="zh-CN" altLang="en-US" dirty="0" smtClean="0">
                <a:solidFill>
                  <a:srgbClr val="000000"/>
                </a:solidFill>
                <a:latin typeface="+mn-ea"/>
              </a:rPr>
              <a:t>）</a:t>
            </a:r>
            <a:r>
              <a:rPr lang="en-US" altLang="zh-CN" dirty="0" smtClean="0">
                <a:solidFill>
                  <a:srgbClr val="000000"/>
                </a:solidFill>
                <a:latin typeface="+mn-ea"/>
              </a:rPr>
              <a:t> </a:t>
            </a:r>
            <a:r>
              <a:rPr lang="zh-CN" altLang="en-US" dirty="0">
                <a:solidFill>
                  <a:srgbClr val="000000"/>
                </a:solidFill>
                <a:latin typeface="+mn-ea"/>
              </a:rPr>
              <a:t>之上，基于进程容器的轻量级</a:t>
            </a:r>
            <a:r>
              <a:rPr lang="en-US" altLang="zh-CN" dirty="0">
                <a:solidFill>
                  <a:srgbClr val="000000"/>
                </a:solidFill>
                <a:latin typeface="+mn-ea"/>
              </a:rPr>
              <a:t>VM</a:t>
            </a:r>
            <a:r>
              <a:rPr lang="zh-CN" altLang="en-US" dirty="0">
                <a:solidFill>
                  <a:srgbClr val="000000"/>
                </a:solidFill>
                <a:latin typeface="+mn-ea"/>
              </a:rPr>
              <a:t>解决方案，实现了一种</a:t>
            </a:r>
            <a:r>
              <a:rPr lang="zh-CN" altLang="en-US" b="1" dirty="0">
                <a:solidFill>
                  <a:srgbClr val="000000"/>
                </a:solidFill>
                <a:latin typeface="+mn-ea"/>
              </a:rPr>
              <a:t>应用程序级别</a:t>
            </a:r>
            <a:r>
              <a:rPr lang="zh-CN" altLang="en-US" dirty="0">
                <a:solidFill>
                  <a:srgbClr val="000000"/>
                </a:solidFill>
                <a:latin typeface="+mn-ea"/>
              </a:rPr>
              <a:t>的资源隔离和配额</a:t>
            </a:r>
            <a:r>
              <a:rPr lang="zh-CN" altLang="en-US" dirty="0" smtClean="0">
                <a:solidFill>
                  <a:srgbClr val="000000"/>
                </a:solidFill>
                <a:latin typeface="+mn-ea"/>
              </a:rPr>
              <a:t>。</a:t>
            </a:r>
            <a:r>
              <a:rPr lang="en-US" altLang="zh-CN" dirty="0">
                <a:solidFill>
                  <a:srgbClr val="000000"/>
                </a:solidFill>
                <a:latin typeface="+mn-ea"/>
              </a:rPr>
              <a:t>Docker</a:t>
            </a:r>
            <a:r>
              <a:rPr lang="zh-CN" altLang="en-US" dirty="0">
                <a:solidFill>
                  <a:srgbClr val="000000"/>
                </a:solidFill>
                <a:latin typeface="+mn-ea"/>
              </a:rPr>
              <a:t>起源于</a:t>
            </a:r>
            <a:r>
              <a:rPr lang="en-US" altLang="zh-CN" dirty="0">
                <a:solidFill>
                  <a:srgbClr val="000000"/>
                </a:solidFill>
                <a:latin typeface="+mn-ea"/>
              </a:rPr>
              <a:t>PaaS</a:t>
            </a:r>
            <a:r>
              <a:rPr lang="zh-CN" altLang="en-US" dirty="0">
                <a:solidFill>
                  <a:srgbClr val="000000"/>
                </a:solidFill>
                <a:latin typeface="+mn-ea"/>
              </a:rPr>
              <a:t>提供商</a:t>
            </a:r>
            <a:r>
              <a:rPr lang="en-US" altLang="zh-CN" dirty="0" err="1">
                <a:solidFill>
                  <a:srgbClr val="000000"/>
                </a:solidFill>
                <a:latin typeface="+mn-ea"/>
              </a:rPr>
              <a:t>dotCloud</a:t>
            </a:r>
            <a:r>
              <a:rPr lang="zh-CN" altLang="en-US" dirty="0">
                <a:solidFill>
                  <a:srgbClr val="000000"/>
                </a:solidFill>
                <a:latin typeface="+mn-ea"/>
              </a:rPr>
              <a:t>，基于</a:t>
            </a:r>
            <a:r>
              <a:rPr lang="en-US" altLang="zh-CN" dirty="0">
                <a:solidFill>
                  <a:srgbClr val="000000"/>
                </a:solidFill>
                <a:latin typeface="+mn-ea"/>
              </a:rPr>
              <a:t>Go</a:t>
            </a:r>
            <a:r>
              <a:rPr lang="zh-CN" altLang="en-US" dirty="0">
                <a:solidFill>
                  <a:srgbClr val="000000"/>
                </a:solidFill>
                <a:latin typeface="+mn-ea"/>
              </a:rPr>
              <a:t>语言开发实现，遵从</a:t>
            </a:r>
            <a:r>
              <a:rPr lang="en-US" altLang="zh-CN" dirty="0">
                <a:solidFill>
                  <a:srgbClr val="000000"/>
                </a:solidFill>
                <a:latin typeface="+mn-ea"/>
              </a:rPr>
              <a:t>Apache2.0</a:t>
            </a:r>
            <a:r>
              <a:rPr lang="zh-CN" altLang="en-US" dirty="0">
                <a:solidFill>
                  <a:srgbClr val="000000"/>
                </a:solidFill>
                <a:latin typeface="+mn-ea"/>
              </a:rPr>
              <a:t>开源协议</a:t>
            </a:r>
            <a:r>
              <a:rPr lang="zh-CN" altLang="en-US" dirty="0" smtClean="0">
                <a:solidFill>
                  <a:srgbClr val="000000"/>
                </a:solidFill>
                <a:latin typeface="+mn-ea"/>
              </a:rPr>
              <a:t>。</a:t>
            </a:r>
            <a:endParaRPr lang="zh-CN" altLang="en-US" dirty="0"/>
          </a:p>
        </p:txBody>
      </p:sp>
      <p:sp>
        <p:nvSpPr>
          <p:cNvPr id="10" name="矩形 9"/>
          <p:cNvSpPr/>
          <p:nvPr/>
        </p:nvSpPr>
        <p:spPr>
          <a:xfrm>
            <a:off x="301886" y="2473411"/>
            <a:ext cx="6611533" cy="369332"/>
          </a:xfrm>
          <a:prstGeom prst="rect">
            <a:avLst/>
          </a:prstGeom>
        </p:spPr>
        <p:txBody>
          <a:bodyPr wrap="square">
            <a:spAutoFit/>
          </a:bodyPr>
          <a:lstStyle/>
          <a:p>
            <a:r>
              <a:rPr lang="en-US" altLang="zh-CN" b="1" dirty="0" smtClean="0">
                <a:solidFill>
                  <a:srgbClr val="000000"/>
                </a:solidFill>
                <a:latin typeface="+mn-ea"/>
              </a:rPr>
              <a:t>Docker</a:t>
            </a:r>
            <a:r>
              <a:rPr lang="zh-CN" altLang="en-US" b="1" dirty="0" smtClean="0">
                <a:solidFill>
                  <a:srgbClr val="000000"/>
                </a:solidFill>
                <a:latin typeface="+mn-ea"/>
              </a:rPr>
              <a:t>基于容器技术的轻量级虚拟化解决方案</a:t>
            </a:r>
            <a:endParaRPr lang="zh-CN" altLang="en-US" b="1" dirty="0"/>
          </a:p>
        </p:txBody>
      </p:sp>
    </p:spTree>
    <p:extLst>
      <p:ext uri="{BB962C8B-B14F-4D97-AF65-F5344CB8AC3E}">
        <p14:creationId xmlns:p14="http://schemas.microsoft.com/office/powerpoint/2010/main" val="50538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29</a:t>
            </a:fld>
            <a:endParaRPr lang="zh-CN" altLang="en-US" dirty="0"/>
          </a:p>
        </p:txBody>
      </p:sp>
      <p:sp>
        <p:nvSpPr>
          <p:cNvPr id="3" name="Rectangle 2_1"/>
          <p:cNvSpPr/>
          <p:nvPr/>
        </p:nvSpPr>
        <p:spPr>
          <a:xfrm>
            <a:off x="199435" y="96020"/>
            <a:ext cx="267573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2.1Docker</a:t>
            </a:r>
            <a:r>
              <a:rPr lang="zh-CN" altLang="en-US" sz="2400" b="1" spc="225" dirty="0">
                <a:solidFill>
                  <a:schemeClr val="bg1"/>
                </a:solidFill>
                <a:latin typeface="微软雅黑" panose="020B0503020204020204" pitchFamily="34" charset="-122"/>
                <a:ea typeface="微软雅黑" panose="020B0503020204020204" pitchFamily="34" charset="-122"/>
              </a:rPr>
              <a:t>概述</a:t>
            </a:r>
          </a:p>
        </p:txBody>
      </p:sp>
      <p:sp>
        <p:nvSpPr>
          <p:cNvPr id="4" name="矩形 3"/>
          <p:cNvSpPr/>
          <p:nvPr/>
        </p:nvSpPr>
        <p:spPr>
          <a:xfrm>
            <a:off x="199435" y="1251111"/>
            <a:ext cx="8944565" cy="1323439"/>
          </a:xfrm>
          <a:prstGeom prst="rect">
            <a:avLst/>
          </a:prstGeom>
        </p:spPr>
        <p:txBody>
          <a:bodyPr wrap="square">
            <a:spAutoFit/>
          </a:bodyPr>
          <a:lstStyle/>
          <a:p>
            <a:r>
              <a:rPr lang="zh-CN" altLang="en-US" sz="2000" dirty="0">
                <a:latin typeface="+mn-ea"/>
              </a:rPr>
              <a:t>Docker 公司前身是 DotCloud，由 Solomon Hykes 在2010年成立，2013年更名 Docker。同年发布了 Docker-compose 组件提供容器的编排工具。2014年 Docker 发布1.0版本，2015年Docker 提供 Docker-machine，支持 windows 平台。至2017年，Docker 项目转移到 Moby 项目。</a:t>
            </a:r>
          </a:p>
        </p:txBody>
      </p:sp>
      <p:sp>
        <p:nvSpPr>
          <p:cNvPr id="5" name="矩形 4"/>
          <p:cNvSpPr/>
          <p:nvPr/>
        </p:nvSpPr>
        <p:spPr>
          <a:xfrm>
            <a:off x="199435" y="2795041"/>
            <a:ext cx="8528086" cy="1015663"/>
          </a:xfrm>
          <a:prstGeom prst="rect">
            <a:avLst/>
          </a:prstGeom>
        </p:spPr>
        <p:txBody>
          <a:bodyPr wrap="square">
            <a:spAutoFit/>
          </a:bodyPr>
          <a:lstStyle/>
          <a:p>
            <a:r>
              <a:rPr lang="zh-CN" altLang="en-US" sz="2000" dirty="0" smtClean="0">
                <a:latin typeface="+mn-ea"/>
              </a:rPr>
              <a:t>Docker </a:t>
            </a:r>
            <a:r>
              <a:rPr lang="zh-CN" altLang="en-US" sz="2000" dirty="0">
                <a:latin typeface="+mn-ea"/>
              </a:rPr>
              <a:t>提供了两种发行版，Docker CE 和 Docker </a:t>
            </a:r>
            <a:r>
              <a:rPr lang="zh-CN" altLang="en-US" sz="2000" dirty="0" smtClean="0">
                <a:latin typeface="+mn-ea"/>
              </a:rPr>
              <a:t>EE。</a:t>
            </a:r>
            <a:endParaRPr lang="en-US" altLang="zh-CN" sz="2000" dirty="0" smtClean="0">
              <a:latin typeface="+mn-ea"/>
            </a:endParaRPr>
          </a:p>
          <a:p>
            <a:r>
              <a:rPr lang="zh-CN" altLang="en-US" sz="2000" dirty="0" smtClean="0">
                <a:latin typeface="+mn-ea"/>
              </a:rPr>
              <a:t> </a:t>
            </a:r>
            <a:r>
              <a:rPr lang="zh-CN" altLang="en-US" sz="2000" dirty="0">
                <a:latin typeface="+mn-ea"/>
              </a:rPr>
              <a:t>Docker CE 就是目前大家普遍使用的</a:t>
            </a:r>
            <a:r>
              <a:rPr lang="zh-CN" altLang="en-US" sz="2000" dirty="0" smtClean="0">
                <a:latin typeface="+mn-ea"/>
              </a:rPr>
              <a:t>版本。</a:t>
            </a:r>
            <a:endParaRPr lang="en-US" altLang="zh-CN" sz="2000" dirty="0" smtClean="0">
              <a:latin typeface="+mn-ea"/>
            </a:endParaRPr>
          </a:p>
          <a:p>
            <a:r>
              <a:rPr lang="zh-CN" altLang="en-US" sz="2000" dirty="0" smtClean="0">
                <a:latin typeface="+mn-ea"/>
              </a:rPr>
              <a:t>Docker </a:t>
            </a:r>
            <a:r>
              <a:rPr lang="zh-CN" altLang="en-US" sz="2000" dirty="0">
                <a:latin typeface="+mn-ea"/>
              </a:rPr>
              <a:t>EE 成为付费版本，提供了容器的编排，Service 等概念</a:t>
            </a:r>
            <a:r>
              <a:rPr lang="zh-CN" altLang="en-US" sz="2000" dirty="0" smtClean="0">
                <a:latin typeface="+mn-ea"/>
              </a:rPr>
              <a:t>。</a:t>
            </a:r>
            <a:endParaRPr lang="zh-CN" altLang="en-US" sz="2000" dirty="0">
              <a:latin typeface="+mn-ea"/>
            </a:endParaRPr>
          </a:p>
        </p:txBody>
      </p:sp>
      <p:sp>
        <p:nvSpPr>
          <p:cNvPr id="6" name="矩形 5"/>
          <p:cNvSpPr/>
          <p:nvPr/>
        </p:nvSpPr>
        <p:spPr>
          <a:xfrm>
            <a:off x="199435" y="4031195"/>
            <a:ext cx="8456318" cy="707886"/>
          </a:xfrm>
          <a:prstGeom prst="rect">
            <a:avLst/>
          </a:prstGeom>
        </p:spPr>
        <p:txBody>
          <a:bodyPr wrap="square">
            <a:spAutoFit/>
          </a:bodyPr>
          <a:lstStyle/>
          <a:p>
            <a:r>
              <a:rPr lang="zh-CN" altLang="en-US" sz="2000" dirty="0">
                <a:latin typeface="+mn-ea"/>
              </a:rPr>
              <a:t>Docker 公司承诺 </a:t>
            </a:r>
            <a:r>
              <a:rPr lang="zh-CN" altLang="en-US" sz="2000" dirty="0" smtClean="0">
                <a:latin typeface="+mn-ea"/>
              </a:rPr>
              <a:t>：</a:t>
            </a:r>
            <a:r>
              <a:rPr lang="zh-CN" altLang="en-US" sz="2000" dirty="0">
                <a:latin typeface="+mn-ea"/>
              </a:rPr>
              <a:t>基于 Moby </a:t>
            </a:r>
            <a:r>
              <a:rPr lang="zh-CN" altLang="en-US" sz="2000" dirty="0" smtClean="0">
                <a:latin typeface="+mn-ea"/>
              </a:rPr>
              <a:t>项目的Docker 发行版，</a:t>
            </a:r>
            <a:r>
              <a:rPr lang="zh-CN" altLang="en-US" sz="2000" dirty="0">
                <a:latin typeface="+mn-ea"/>
              </a:rPr>
              <a:t>用户可以打造一个定制化的容器引擎。</a:t>
            </a:r>
          </a:p>
        </p:txBody>
      </p:sp>
    </p:spTree>
    <p:extLst>
      <p:ext uri="{BB962C8B-B14F-4D97-AF65-F5344CB8AC3E}">
        <p14:creationId xmlns:p14="http://schemas.microsoft.com/office/powerpoint/2010/main" val="423751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3</a:t>
            </a:fld>
            <a:endParaRPr lang="zh-CN" altLang="en-US" dirty="0"/>
          </a:p>
        </p:txBody>
      </p:sp>
      <p:sp>
        <p:nvSpPr>
          <p:cNvPr id="2" name="矩形 1"/>
          <p:cNvSpPr/>
          <p:nvPr/>
        </p:nvSpPr>
        <p:spPr>
          <a:xfrm>
            <a:off x="140052" y="900750"/>
            <a:ext cx="2828018"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基本</a:t>
            </a:r>
            <a:r>
              <a:rPr lang="zh-CN" altLang="zh-CN" sz="2400" b="1" dirty="0">
                <a:latin typeface="微软雅黑" panose="020B0503020204020204" pitchFamily="34" charset="-122"/>
                <a:ea typeface="微软雅黑" panose="020B0503020204020204" pitchFamily="34" charset="-122"/>
              </a:rPr>
              <a:t>术语与概念</a:t>
            </a:r>
            <a:endParaRPr lang="zh-CN" altLang="en-US" sz="2400" b="1"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452231" y="1584463"/>
            <a:ext cx="8092161" cy="29875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云安全就是确保用户在稳定和私密的情况下在云计算中心上运行应用，并保证存储于云中的数据的完整性和机密性。</a:t>
            </a:r>
            <a:endParaRPr lang="en-US" altLang="zh-CN" sz="2400" dirty="0" smtClean="0">
              <a:latin typeface="微软雅黑" panose="020B0503020204020204" pitchFamily="34" charset="-122"/>
              <a:ea typeface="微软雅黑" panose="020B0503020204020204" pitchFamily="34" charset="-122"/>
            </a:endParaRPr>
          </a:p>
          <a:p>
            <a:pPr marL="0" indent="0">
              <a:lnSpc>
                <a:spcPct val="11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云安全融合了并行处理、网格计算、未知病毒行为判断等新兴技术和概念。</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83507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30</a:t>
            </a:fld>
            <a:endParaRPr lang="zh-CN" altLang="en-US" dirty="0"/>
          </a:p>
        </p:txBody>
      </p:sp>
      <p:sp>
        <p:nvSpPr>
          <p:cNvPr id="3" name="Rectangle 2_1"/>
          <p:cNvSpPr/>
          <p:nvPr/>
        </p:nvSpPr>
        <p:spPr>
          <a:xfrm>
            <a:off x="199435" y="96020"/>
            <a:ext cx="279595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 Docker</a:t>
            </a:r>
            <a:r>
              <a:rPr lang="zh-CN" altLang="en-US" sz="2400" b="1" spc="225" dirty="0">
                <a:solidFill>
                  <a:schemeClr val="bg1"/>
                </a:solidFill>
                <a:latin typeface="微软雅黑" panose="020B0503020204020204" pitchFamily="34" charset="-122"/>
                <a:ea typeface="微软雅黑" panose="020B0503020204020204" pitchFamily="34" charset="-122"/>
              </a:rPr>
              <a:t>概述</a:t>
            </a:r>
          </a:p>
        </p:txBody>
      </p:sp>
      <p:pic>
        <p:nvPicPr>
          <p:cNvPr id="4" name="图片 3"/>
          <p:cNvPicPr>
            <a:picLocks noChangeAspect="1"/>
          </p:cNvPicPr>
          <p:nvPr/>
        </p:nvPicPr>
        <p:blipFill>
          <a:blip r:embed="rId3"/>
          <a:stretch>
            <a:fillRect/>
          </a:stretch>
        </p:blipFill>
        <p:spPr>
          <a:xfrm>
            <a:off x="65384" y="1533478"/>
            <a:ext cx="9078616" cy="4244253"/>
          </a:xfrm>
          <a:prstGeom prst="rect">
            <a:avLst/>
          </a:prstGeom>
        </p:spPr>
      </p:pic>
      <p:sp>
        <p:nvSpPr>
          <p:cNvPr id="5" name="矩形 4"/>
          <p:cNvSpPr/>
          <p:nvPr/>
        </p:nvSpPr>
        <p:spPr>
          <a:xfrm>
            <a:off x="3054930" y="941613"/>
            <a:ext cx="2475358" cy="369332"/>
          </a:xfrm>
          <a:prstGeom prst="rect">
            <a:avLst/>
          </a:prstGeom>
        </p:spPr>
        <p:txBody>
          <a:bodyPr wrap="none">
            <a:spAutoFit/>
          </a:bodyPr>
          <a:lstStyle/>
          <a:p>
            <a:r>
              <a:rPr lang="en-US" altLang="zh-CN" b="1" spc="225" dirty="0" smtClean="0">
                <a:latin typeface="微软雅黑" panose="020B0503020204020204" pitchFamily="34" charset="-122"/>
                <a:ea typeface="微软雅黑" panose="020B0503020204020204" pitchFamily="34" charset="-122"/>
              </a:rPr>
              <a:t>VM &amp; Container</a:t>
            </a:r>
            <a:endParaRPr lang="zh-CN" altLang="en-US" b="1" spc="22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2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31</a:t>
            </a:fld>
            <a:endParaRPr lang="zh-CN" altLang="en-US" dirty="0"/>
          </a:p>
        </p:txBody>
      </p:sp>
      <p:sp>
        <p:nvSpPr>
          <p:cNvPr id="3" name="Rectangle 2_1"/>
          <p:cNvSpPr/>
          <p:nvPr/>
        </p:nvSpPr>
        <p:spPr>
          <a:xfrm>
            <a:off x="199435" y="96020"/>
            <a:ext cx="279595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 Docker</a:t>
            </a:r>
            <a:r>
              <a:rPr lang="zh-CN" altLang="en-US" sz="2400" b="1" spc="225" dirty="0">
                <a:solidFill>
                  <a:schemeClr val="bg1"/>
                </a:solidFill>
                <a:latin typeface="微软雅黑" panose="020B0503020204020204" pitchFamily="34" charset="-122"/>
                <a:ea typeface="微软雅黑" panose="020B0503020204020204" pitchFamily="34" charset="-122"/>
              </a:rPr>
              <a:t>概述</a:t>
            </a:r>
          </a:p>
        </p:txBody>
      </p:sp>
      <p:graphicFrame>
        <p:nvGraphicFramePr>
          <p:cNvPr id="5" name="表格 4"/>
          <p:cNvGraphicFramePr>
            <a:graphicFrameLocks noGrp="1"/>
          </p:cNvGraphicFramePr>
          <p:nvPr>
            <p:extLst/>
          </p:nvPr>
        </p:nvGraphicFramePr>
        <p:xfrm>
          <a:off x="305238" y="1306211"/>
          <a:ext cx="8461294" cy="3002020"/>
        </p:xfrm>
        <a:graphic>
          <a:graphicData uri="http://schemas.openxmlformats.org/drawingml/2006/table">
            <a:tbl>
              <a:tblPr firstRow="1" bandRow="1">
                <a:tableStyleId>{616DA210-FB5B-4158-B5E0-FEB733F419BA}</a:tableStyleId>
              </a:tblPr>
              <a:tblGrid>
                <a:gridCol w="1688160">
                  <a:extLst>
                    <a:ext uri="{9D8B030D-6E8A-4147-A177-3AD203B41FA5}">
                      <a16:colId xmlns:a16="http://schemas.microsoft.com/office/drawing/2014/main" val="20000"/>
                    </a:ext>
                  </a:extLst>
                </a:gridCol>
                <a:gridCol w="3576191">
                  <a:extLst>
                    <a:ext uri="{9D8B030D-6E8A-4147-A177-3AD203B41FA5}">
                      <a16:colId xmlns:a16="http://schemas.microsoft.com/office/drawing/2014/main" val="20001"/>
                    </a:ext>
                  </a:extLst>
                </a:gridCol>
                <a:gridCol w="3196943">
                  <a:extLst>
                    <a:ext uri="{9D8B030D-6E8A-4147-A177-3AD203B41FA5}">
                      <a16:colId xmlns:a16="http://schemas.microsoft.com/office/drawing/2014/main" val="20002"/>
                    </a:ext>
                  </a:extLst>
                </a:gridCol>
              </a:tblGrid>
              <a:tr h="418220">
                <a:tc>
                  <a:txBody>
                    <a:bodyPr/>
                    <a:lstStyle/>
                    <a:p>
                      <a:pPr algn="ctr"/>
                      <a:r>
                        <a:rPr lang="zh-CN" altLang="en-US" dirty="0" smtClean="0"/>
                        <a:t>特性</a:t>
                      </a:r>
                      <a:endParaRPr lang="zh-CN" altLang="en-US" dirty="0"/>
                    </a:p>
                  </a:txBody>
                  <a:tcPr anchor="ctr"/>
                </a:tc>
                <a:tc>
                  <a:txBody>
                    <a:bodyPr/>
                    <a:lstStyle/>
                    <a:p>
                      <a:pPr algn="ctr"/>
                      <a:r>
                        <a:rPr lang="zh-CN" altLang="en-US" dirty="0" smtClean="0"/>
                        <a:t>虚拟机</a:t>
                      </a:r>
                      <a:endParaRPr lang="zh-CN" altLang="en-US" dirty="0"/>
                    </a:p>
                  </a:txBody>
                  <a:tcPr anchor="ctr"/>
                </a:tc>
                <a:tc>
                  <a:txBody>
                    <a:bodyPr/>
                    <a:lstStyle/>
                    <a:p>
                      <a:pPr algn="ctr"/>
                      <a:r>
                        <a:rPr lang="zh-CN" altLang="en-US" dirty="0" smtClean="0"/>
                        <a:t>容器</a:t>
                      </a:r>
                      <a:endParaRPr lang="zh-CN" altLang="en-US" dirty="0"/>
                    </a:p>
                  </a:txBody>
                  <a:tcPr anchor="ctr"/>
                </a:tc>
                <a:extLst>
                  <a:ext uri="{0D108BD9-81ED-4DB2-BD59-A6C34878D82A}">
                    <a16:rowId xmlns:a16="http://schemas.microsoft.com/office/drawing/2014/main" val="10000"/>
                  </a:ext>
                </a:extLst>
              </a:tr>
              <a:tr h="418220">
                <a:tc>
                  <a:txBody>
                    <a:bodyPr/>
                    <a:lstStyle/>
                    <a:p>
                      <a:pPr algn="ctr"/>
                      <a:r>
                        <a:rPr lang="zh-CN" altLang="en-US" dirty="0" smtClean="0"/>
                        <a:t>启动</a:t>
                      </a:r>
                      <a:endParaRPr lang="zh-CN" altLang="en-US" dirty="0"/>
                    </a:p>
                  </a:txBody>
                  <a:tcPr anchor="ctr"/>
                </a:tc>
                <a:tc>
                  <a:txBody>
                    <a:bodyPr/>
                    <a:lstStyle/>
                    <a:p>
                      <a:r>
                        <a:rPr lang="zh-CN" altLang="en-US" dirty="0" smtClean="0"/>
                        <a:t>分钟级</a:t>
                      </a:r>
                      <a:endParaRPr lang="zh-CN" altLang="en-US" dirty="0"/>
                    </a:p>
                  </a:txBody>
                  <a:tcPr/>
                </a:tc>
                <a:tc>
                  <a:txBody>
                    <a:bodyPr/>
                    <a:lstStyle/>
                    <a:p>
                      <a:r>
                        <a:rPr lang="zh-CN" altLang="en-US" dirty="0" smtClean="0"/>
                        <a:t>秒级</a:t>
                      </a:r>
                      <a:endParaRPr lang="zh-CN" altLang="en-US" dirty="0"/>
                    </a:p>
                  </a:txBody>
                  <a:tcPr/>
                </a:tc>
                <a:extLst>
                  <a:ext uri="{0D108BD9-81ED-4DB2-BD59-A6C34878D82A}">
                    <a16:rowId xmlns:a16="http://schemas.microsoft.com/office/drawing/2014/main" val="10001"/>
                  </a:ext>
                </a:extLst>
              </a:tr>
              <a:tr h="799202">
                <a:tc>
                  <a:txBody>
                    <a:bodyPr/>
                    <a:lstStyle/>
                    <a:p>
                      <a:pPr algn="ctr"/>
                      <a:r>
                        <a:rPr lang="zh-CN" altLang="en-US" dirty="0" smtClean="0"/>
                        <a:t>资源消耗</a:t>
                      </a:r>
                      <a:endParaRPr lang="zh-CN" altLang="en-US" dirty="0"/>
                    </a:p>
                  </a:txBody>
                  <a:tcPr anchor="ctr"/>
                </a:tc>
                <a:tc>
                  <a:txBody>
                    <a:bodyPr/>
                    <a:lstStyle/>
                    <a:p>
                      <a:r>
                        <a:rPr lang="zh-CN" altLang="en-US" dirty="0" smtClean="0"/>
                        <a:t>很大，单机一般几十个</a:t>
                      </a:r>
                      <a:r>
                        <a:rPr lang="en-US" altLang="zh-CN" dirty="0" smtClean="0"/>
                        <a:t>VM</a:t>
                      </a:r>
                      <a:r>
                        <a:rPr lang="zh-CN" altLang="en-US" dirty="0" smtClean="0"/>
                        <a:t>，硬盘使用一般为</a:t>
                      </a:r>
                      <a:r>
                        <a:rPr lang="en-US" altLang="zh-CN" dirty="0" smtClean="0"/>
                        <a:t>GB</a:t>
                      </a:r>
                      <a:endParaRPr lang="zh-CN" altLang="en-US" dirty="0"/>
                    </a:p>
                  </a:txBody>
                  <a:tcPr/>
                </a:tc>
                <a:tc>
                  <a:txBody>
                    <a:bodyPr/>
                    <a:lstStyle/>
                    <a:p>
                      <a:r>
                        <a:rPr lang="zh-CN" altLang="en-US" dirty="0" smtClean="0"/>
                        <a:t>很小，单机支持上千个容器，硬盘使用一般为</a:t>
                      </a:r>
                      <a:r>
                        <a:rPr lang="en-US" altLang="zh-CN" dirty="0" smtClean="0"/>
                        <a:t>MB</a:t>
                      </a:r>
                      <a:endParaRPr lang="zh-CN" altLang="en-US" dirty="0"/>
                    </a:p>
                  </a:txBody>
                  <a:tcPr/>
                </a:tc>
                <a:extLst>
                  <a:ext uri="{0D108BD9-81ED-4DB2-BD59-A6C34878D82A}">
                    <a16:rowId xmlns:a16="http://schemas.microsoft.com/office/drawing/2014/main" val="10002"/>
                  </a:ext>
                </a:extLst>
              </a:tr>
              <a:tr h="799202">
                <a:tc>
                  <a:txBody>
                    <a:bodyPr/>
                    <a:lstStyle/>
                    <a:p>
                      <a:pPr algn="ctr"/>
                      <a:r>
                        <a:rPr lang="zh-CN" altLang="en-US" dirty="0" smtClean="0"/>
                        <a:t>性能</a:t>
                      </a:r>
                      <a:endParaRPr lang="zh-CN" altLang="en-US" dirty="0"/>
                    </a:p>
                  </a:txBody>
                  <a:tcPr anchor="ctr"/>
                </a:tc>
                <a:tc>
                  <a:txBody>
                    <a:bodyPr/>
                    <a:lstStyle/>
                    <a:p>
                      <a:r>
                        <a:rPr lang="zh-CN" altLang="en-US" dirty="0" smtClean="0"/>
                        <a:t>通过对硬件层的模拟，增加了系统调用链路的环节，有性能损耗</a:t>
                      </a:r>
                      <a:endParaRPr lang="zh-CN" altLang="en-US" dirty="0"/>
                    </a:p>
                  </a:txBody>
                  <a:tcPr/>
                </a:tc>
                <a:tc>
                  <a:txBody>
                    <a:bodyPr/>
                    <a:lstStyle/>
                    <a:p>
                      <a:r>
                        <a:rPr lang="zh-CN" altLang="en-US" dirty="0" smtClean="0"/>
                        <a:t>共享</a:t>
                      </a:r>
                      <a:r>
                        <a:rPr lang="en-US" altLang="zh-CN" dirty="0" smtClean="0"/>
                        <a:t>Kernel</a:t>
                      </a:r>
                      <a:r>
                        <a:rPr lang="zh-CN" altLang="en-US" dirty="0" smtClean="0"/>
                        <a:t>，接近原生，几乎没有性能损耗</a:t>
                      </a:r>
                      <a:endParaRPr lang="zh-CN" altLang="en-US" dirty="0"/>
                    </a:p>
                  </a:txBody>
                  <a:tcPr/>
                </a:tc>
                <a:extLst>
                  <a:ext uri="{0D108BD9-81ED-4DB2-BD59-A6C34878D82A}">
                    <a16:rowId xmlns:a16="http://schemas.microsoft.com/office/drawing/2014/main" val="10003"/>
                  </a:ext>
                </a:extLst>
              </a:tr>
              <a:tr h="567176">
                <a:tc>
                  <a:txBody>
                    <a:bodyPr/>
                    <a:lstStyle/>
                    <a:p>
                      <a:pPr algn="ctr"/>
                      <a:r>
                        <a:rPr lang="zh-CN" altLang="en-US" dirty="0" smtClean="0"/>
                        <a:t>操作系统覆盖</a:t>
                      </a:r>
                      <a:endParaRPr lang="zh-CN" altLang="en-US" dirty="0"/>
                    </a:p>
                  </a:txBody>
                  <a:tcPr anchor="ctr"/>
                </a:tc>
                <a:tc>
                  <a:txBody>
                    <a:bodyPr/>
                    <a:lstStyle/>
                    <a:p>
                      <a:r>
                        <a:rPr lang="zh-CN" altLang="en-US" dirty="0" smtClean="0"/>
                        <a:t>支持</a:t>
                      </a:r>
                      <a:r>
                        <a:rPr lang="en-US" altLang="zh-CN" dirty="0" smtClean="0"/>
                        <a:t>Linux</a:t>
                      </a:r>
                      <a:r>
                        <a:rPr lang="zh-CN" altLang="en-US" dirty="0" smtClean="0"/>
                        <a:t>、</a:t>
                      </a:r>
                      <a:r>
                        <a:rPr lang="en-US" altLang="zh-CN" dirty="0" smtClean="0"/>
                        <a:t>Windows</a:t>
                      </a:r>
                      <a:r>
                        <a:rPr lang="zh-CN" altLang="en-US" dirty="0" smtClean="0"/>
                        <a:t>、</a:t>
                      </a:r>
                      <a:r>
                        <a:rPr lang="en-US" altLang="zh-CN" dirty="0" smtClean="0"/>
                        <a:t>Mac</a:t>
                      </a:r>
                      <a:r>
                        <a:rPr lang="zh-CN" altLang="en-US" dirty="0" smtClean="0"/>
                        <a:t>等</a:t>
                      </a:r>
                      <a:endParaRPr lang="zh-CN" altLang="en-US" dirty="0"/>
                    </a:p>
                  </a:txBody>
                  <a:tcPr/>
                </a:tc>
                <a:tc>
                  <a:txBody>
                    <a:bodyPr/>
                    <a:lstStyle/>
                    <a:p>
                      <a:r>
                        <a:rPr lang="zh-CN" altLang="en-US" dirty="0" smtClean="0"/>
                        <a:t>仅仅</a:t>
                      </a:r>
                      <a:r>
                        <a:rPr lang="en-US" altLang="zh-CN" dirty="0" smtClean="0"/>
                        <a:t>Kernel</a:t>
                      </a:r>
                      <a:r>
                        <a:rPr lang="zh-CN" altLang="en-US" dirty="0" smtClean="0"/>
                        <a:t>所支持的</a:t>
                      </a:r>
                      <a:r>
                        <a:rPr lang="en-US" altLang="zh-CN" dirty="0" smtClean="0"/>
                        <a:t>OS</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9109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
        <p:nvSpPr>
          <p:cNvPr id="3" name="Rectangle 2_1"/>
          <p:cNvSpPr/>
          <p:nvPr/>
        </p:nvSpPr>
        <p:spPr>
          <a:xfrm>
            <a:off x="199435" y="96020"/>
            <a:ext cx="279595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 Docker</a:t>
            </a:r>
            <a:r>
              <a:rPr lang="zh-CN" altLang="en-US" sz="2400" b="1" spc="225" dirty="0">
                <a:solidFill>
                  <a:schemeClr val="bg1"/>
                </a:solidFill>
                <a:latin typeface="微软雅黑" panose="020B0503020204020204" pitchFamily="34" charset="-122"/>
                <a:ea typeface="微软雅黑" panose="020B0503020204020204" pitchFamily="34" charset="-122"/>
              </a:rPr>
              <a:t>概述</a:t>
            </a:r>
          </a:p>
        </p:txBody>
      </p:sp>
      <p:sp>
        <p:nvSpPr>
          <p:cNvPr id="4" name="矩形 3"/>
          <p:cNvSpPr/>
          <p:nvPr/>
        </p:nvSpPr>
        <p:spPr>
          <a:xfrm>
            <a:off x="123129" y="854197"/>
            <a:ext cx="4051109" cy="461665"/>
          </a:xfrm>
          <a:prstGeom prst="rect">
            <a:avLst/>
          </a:prstGeom>
        </p:spPr>
        <p:txBody>
          <a:bodyPr wrap="none">
            <a:spAutoFit/>
          </a:bodyPr>
          <a:lstStyle/>
          <a:p>
            <a:pPr marL="914400" indent="-914400" algn="ctr" eaLnBrk="0" hangingPunct="0">
              <a:defRPr/>
            </a:pPr>
            <a:r>
              <a:rPr lang="zh-CN" altLang="en-US" sz="2400" b="1" kern="0" dirty="0">
                <a:latin typeface="微软雅黑" panose="020B0503020204020204" pitchFamily="34" charset="-122"/>
                <a:ea typeface="微软雅黑" panose="020B0503020204020204" pitchFamily="34" charset="-122"/>
                <a:sym typeface="Calibri" pitchFamily="34" charset="0"/>
              </a:rPr>
              <a:t>Docker相对虚拟机不足之</a:t>
            </a:r>
            <a:r>
              <a:rPr lang="zh-CN" altLang="en-US" sz="2400" b="1" kern="0" dirty="0" smtClean="0">
                <a:latin typeface="微软雅黑" panose="020B0503020204020204" pitchFamily="34" charset="-122"/>
                <a:ea typeface="微软雅黑" panose="020B0503020204020204" pitchFamily="34" charset="-122"/>
                <a:sym typeface="Calibri" pitchFamily="34" charset="0"/>
              </a:rPr>
              <a:t>处</a:t>
            </a:r>
            <a:endParaRPr lang="zh-CN" altLang="en-US" sz="2400" b="1" kern="0" dirty="0">
              <a:latin typeface="微软雅黑" panose="020B0503020204020204" pitchFamily="34" charset="-122"/>
              <a:ea typeface="微软雅黑" panose="020B0503020204020204" pitchFamily="34" charset="-122"/>
              <a:sym typeface="Calibri" pitchFamily="34" charset="0"/>
            </a:endParaRPr>
          </a:p>
        </p:txBody>
      </p:sp>
      <p:sp>
        <p:nvSpPr>
          <p:cNvPr id="8" name="矩形 7"/>
          <p:cNvSpPr/>
          <p:nvPr/>
        </p:nvSpPr>
        <p:spPr>
          <a:xfrm>
            <a:off x="199435" y="1612374"/>
            <a:ext cx="8118088" cy="3477875"/>
          </a:xfrm>
          <a:prstGeom prst="rect">
            <a:avLst/>
          </a:prstGeom>
        </p:spPr>
        <p:txBody>
          <a:bodyPr wrap="square">
            <a:spAutoFit/>
          </a:bodyPr>
          <a:lstStyle/>
          <a:p>
            <a:pPr marL="342900" indent="-342900">
              <a:buFont typeface="Wingdings" panose="05000000000000000000" pitchFamily="2" charset="2"/>
              <a:buChar char="Ø"/>
            </a:pPr>
            <a:r>
              <a:rPr lang="zh-CN" altLang="zh-CN" sz="2000" dirty="0" smtClean="0">
                <a:solidFill>
                  <a:srgbClr val="FF0000"/>
                </a:solidFill>
                <a:latin typeface="+mn-ea"/>
              </a:rPr>
              <a:t>资源隔离</a:t>
            </a:r>
            <a:r>
              <a:rPr lang="zh-CN" altLang="zh-CN" sz="2000" dirty="0" smtClean="0">
                <a:latin typeface="+mn-ea"/>
              </a:rPr>
              <a:t>方面不如虚拟机，</a:t>
            </a:r>
            <a:r>
              <a:rPr lang="en-US" altLang="zh-CN" sz="2000" dirty="0" err="1" smtClean="0">
                <a:latin typeface="+mn-ea"/>
              </a:rPr>
              <a:t>docker</a:t>
            </a:r>
            <a:r>
              <a:rPr lang="zh-CN" altLang="zh-CN" sz="2000" dirty="0" smtClean="0">
                <a:latin typeface="+mn-ea"/>
              </a:rPr>
              <a:t>是利用</a:t>
            </a:r>
            <a:r>
              <a:rPr lang="en-US" altLang="zh-CN" sz="2000" dirty="0" err="1" smtClean="0">
                <a:latin typeface="+mn-ea"/>
              </a:rPr>
              <a:t>cgroup</a:t>
            </a:r>
            <a:r>
              <a:rPr lang="zh-CN" altLang="zh-CN" sz="2000" dirty="0" smtClean="0">
                <a:latin typeface="+mn-ea"/>
              </a:rPr>
              <a:t>实现资源限制的，只能限制资源消耗的最大值，而不能隔绝其他程序占用自己的资源。</a:t>
            </a:r>
            <a:r>
              <a:rPr lang="en-US" altLang="zh-CN" sz="2000" dirty="0" smtClean="0">
                <a:latin typeface="+mn-ea"/>
              </a:rPr>
              <a:t> </a:t>
            </a:r>
            <a:endParaRPr lang="en-US" altLang="zh-CN" sz="2000" dirty="0">
              <a:latin typeface="+mn-ea"/>
            </a:endParaRPr>
          </a:p>
          <a:p>
            <a:pPr marL="342900" indent="-342900">
              <a:buFont typeface="Wingdings" panose="05000000000000000000" pitchFamily="2" charset="2"/>
              <a:buChar char="Ø"/>
            </a:pPr>
            <a:r>
              <a:rPr lang="zh-CN" altLang="zh-CN" sz="2000" dirty="0" smtClean="0">
                <a:latin typeface="+mn-ea"/>
              </a:rPr>
              <a:t>安全性问题。</a:t>
            </a:r>
            <a:r>
              <a:rPr lang="en-US" altLang="zh-CN" sz="2000" dirty="0" err="1" smtClean="0">
                <a:latin typeface="+mn-ea"/>
              </a:rPr>
              <a:t>docker</a:t>
            </a:r>
            <a:r>
              <a:rPr lang="zh-CN" altLang="zh-CN" sz="2000" dirty="0" smtClean="0">
                <a:latin typeface="+mn-ea"/>
              </a:rPr>
              <a:t>目前</a:t>
            </a:r>
            <a:r>
              <a:rPr lang="zh-CN" altLang="zh-CN" sz="2000" dirty="0" smtClean="0">
                <a:solidFill>
                  <a:srgbClr val="FF0000"/>
                </a:solidFill>
                <a:latin typeface="+mn-ea"/>
              </a:rPr>
              <a:t>并不能分辨具体执行指令的用户</a:t>
            </a:r>
            <a:r>
              <a:rPr lang="zh-CN" altLang="zh-CN" sz="2000" dirty="0" smtClean="0">
                <a:latin typeface="+mn-ea"/>
              </a:rPr>
              <a:t>，只要一个用户拥有执行</a:t>
            </a:r>
            <a:r>
              <a:rPr lang="en-US" altLang="zh-CN" sz="2000" dirty="0" err="1" smtClean="0">
                <a:latin typeface="+mn-ea"/>
              </a:rPr>
              <a:t>docker</a:t>
            </a:r>
            <a:r>
              <a:rPr lang="zh-CN" altLang="zh-CN" sz="2000" dirty="0" smtClean="0">
                <a:latin typeface="+mn-ea"/>
              </a:rPr>
              <a:t>的权限，那么他就可以对</a:t>
            </a:r>
            <a:r>
              <a:rPr lang="en-US" altLang="zh-CN" sz="2000" dirty="0" err="1" smtClean="0">
                <a:latin typeface="+mn-ea"/>
              </a:rPr>
              <a:t>docker</a:t>
            </a:r>
            <a:r>
              <a:rPr lang="zh-CN" altLang="zh-CN" sz="2000" dirty="0" smtClean="0">
                <a:latin typeface="+mn-ea"/>
              </a:rPr>
              <a:t>的容器进行所有操作，不管该容器是否是由该用户创建。比如</a:t>
            </a:r>
            <a:r>
              <a:rPr lang="en-US" altLang="zh-CN" sz="2000" dirty="0" smtClean="0">
                <a:latin typeface="+mn-ea"/>
              </a:rPr>
              <a:t>A</a:t>
            </a:r>
            <a:r>
              <a:rPr lang="zh-CN" altLang="zh-CN" sz="2000" dirty="0" smtClean="0">
                <a:latin typeface="+mn-ea"/>
              </a:rPr>
              <a:t>和</a:t>
            </a:r>
            <a:r>
              <a:rPr lang="en-US" altLang="zh-CN" sz="2000" dirty="0" smtClean="0">
                <a:latin typeface="+mn-ea"/>
              </a:rPr>
              <a:t>B</a:t>
            </a:r>
            <a:r>
              <a:rPr lang="zh-CN" altLang="zh-CN" sz="2000" dirty="0" smtClean="0">
                <a:latin typeface="+mn-ea"/>
              </a:rPr>
              <a:t>都拥有执行</a:t>
            </a:r>
            <a:r>
              <a:rPr lang="en-US" altLang="zh-CN" sz="2000" dirty="0" err="1" smtClean="0">
                <a:latin typeface="+mn-ea"/>
              </a:rPr>
              <a:t>docker</a:t>
            </a:r>
            <a:r>
              <a:rPr lang="zh-CN" altLang="zh-CN" sz="2000" dirty="0" smtClean="0">
                <a:latin typeface="+mn-ea"/>
              </a:rPr>
              <a:t>的权限，由于</a:t>
            </a:r>
            <a:r>
              <a:rPr lang="en-US" altLang="zh-CN" sz="2000" dirty="0" err="1" smtClean="0">
                <a:latin typeface="+mn-ea"/>
              </a:rPr>
              <a:t>docker</a:t>
            </a:r>
            <a:r>
              <a:rPr lang="zh-CN" altLang="zh-CN" sz="2000" dirty="0" smtClean="0">
                <a:latin typeface="+mn-ea"/>
              </a:rPr>
              <a:t>的</a:t>
            </a:r>
            <a:r>
              <a:rPr lang="en-US" altLang="zh-CN" sz="2000" dirty="0" smtClean="0">
                <a:latin typeface="+mn-ea"/>
              </a:rPr>
              <a:t>server</a:t>
            </a:r>
            <a:r>
              <a:rPr lang="zh-CN" altLang="zh-CN" sz="2000" dirty="0" smtClean="0">
                <a:latin typeface="+mn-ea"/>
              </a:rPr>
              <a:t>端并不会具体判断</a:t>
            </a:r>
            <a:r>
              <a:rPr lang="en-US" altLang="zh-CN" sz="2000" dirty="0" err="1" smtClean="0">
                <a:latin typeface="+mn-ea"/>
              </a:rPr>
              <a:t>docker</a:t>
            </a:r>
            <a:r>
              <a:rPr lang="en-US" altLang="zh-CN" sz="2000" dirty="0" smtClean="0">
                <a:latin typeface="+mn-ea"/>
              </a:rPr>
              <a:t> client</a:t>
            </a:r>
            <a:r>
              <a:rPr lang="zh-CN" altLang="zh-CN" sz="2000" dirty="0" smtClean="0">
                <a:latin typeface="+mn-ea"/>
              </a:rPr>
              <a:t>是由哪个用户发起的，</a:t>
            </a:r>
            <a:r>
              <a:rPr lang="en-US" altLang="zh-CN" sz="2000" dirty="0" smtClean="0">
                <a:latin typeface="+mn-ea"/>
              </a:rPr>
              <a:t>A</a:t>
            </a:r>
            <a:r>
              <a:rPr lang="zh-CN" altLang="zh-CN" sz="2000" dirty="0" smtClean="0">
                <a:latin typeface="+mn-ea"/>
              </a:rPr>
              <a:t>可以删除</a:t>
            </a:r>
            <a:r>
              <a:rPr lang="en-US" altLang="zh-CN" sz="2000" dirty="0" smtClean="0">
                <a:latin typeface="+mn-ea"/>
              </a:rPr>
              <a:t>B</a:t>
            </a:r>
            <a:r>
              <a:rPr lang="zh-CN" altLang="zh-CN" sz="2000" dirty="0" smtClean="0">
                <a:latin typeface="+mn-ea"/>
              </a:rPr>
              <a:t>创建的容器，存在一定的安全风险。</a:t>
            </a:r>
            <a:r>
              <a:rPr lang="en-US" altLang="zh-CN" sz="2000" dirty="0" smtClean="0">
                <a:latin typeface="+mn-ea"/>
              </a:rPr>
              <a:t> </a:t>
            </a:r>
            <a:endParaRPr lang="en-US" altLang="zh-CN" sz="2000" dirty="0">
              <a:latin typeface="+mn-ea"/>
            </a:endParaRPr>
          </a:p>
          <a:p>
            <a:pPr marL="342900" indent="-342900">
              <a:buFont typeface="Wingdings" panose="05000000000000000000" pitchFamily="2" charset="2"/>
              <a:buChar char="Ø"/>
            </a:pPr>
            <a:r>
              <a:rPr lang="en-US" altLang="zh-CN" sz="2000" dirty="0" err="1" smtClean="0">
                <a:latin typeface="+mn-ea"/>
              </a:rPr>
              <a:t>docker</a:t>
            </a:r>
            <a:r>
              <a:rPr lang="zh-CN" altLang="zh-CN" sz="2000" dirty="0" smtClean="0">
                <a:latin typeface="+mn-ea"/>
              </a:rPr>
              <a:t>目前还在版本的快速更新中，细节功能调整比较大。一些核心模块依赖于高版本内核，存在</a:t>
            </a:r>
            <a:r>
              <a:rPr lang="zh-CN" altLang="zh-CN" sz="2000" dirty="0" smtClean="0">
                <a:solidFill>
                  <a:srgbClr val="FF0000"/>
                </a:solidFill>
                <a:latin typeface="+mn-ea"/>
              </a:rPr>
              <a:t>版本兼容问题</a:t>
            </a:r>
            <a:r>
              <a:rPr lang="en-US" altLang="zh-CN" sz="2000" dirty="0" smtClean="0">
                <a:solidFill>
                  <a:srgbClr val="FF0000"/>
                </a:solidFill>
                <a:latin typeface="+mn-ea"/>
              </a:rPr>
              <a:t>.</a:t>
            </a:r>
            <a:endParaRPr lang="zh-CN" altLang="en-US" sz="2000" dirty="0">
              <a:latin typeface="+mn-ea"/>
            </a:endParaRPr>
          </a:p>
        </p:txBody>
      </p:sp>
    </p:spTree>
    <p:extLst>
      <p:ext uri="{BB962C8B-B14F-4D97-AF65-F5344CB8AC3E}">
        <p14:creationId xmlns:p14="http://schemas.microsoft.com/office/powerpoint/2010/main" val="217799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33</a:t>
            </a:fld>
            <a:endParaRPr lang="zh-CN" altLang="en-US" dirty="0"/>
          </a:p>
        </p:txBody>
      </p:sp>
      <p:sp>
        <p:nvSpPr>
          <p:cNvPr id="3" name="Rectangle 2_1"/>
          <p:cNvSpPr/>
          <p:nvPr/>
        </p:nvSpPr>
        <p:spPr>
          <a:xfrm>
            <a:off x="199435" y="96020"/>
            <a:ext cx="279595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2.1 Docker</a:t>
            </a:r>
            <a:r>
              <a:rPr lang="zh-CN" altLang="en-US" sz="2400" b="1" spc="225" dirty="0">
                <a:solidFill>
                  <a:schemeClr val="bg1"/>
                </a:solidFill>
                <a:latin typeface="微软雅黑" panose="020B0503020204020204" pitchFamily="34" charset="-122"/>
                <a:ea typeface="微软雅黑" panose="020B0503020204020204" pitchFamily="34" charset="-122"/>
              </a:rPr>
              <a:t>概述</a:t>
            </a:r>
          </a:p>
        </p:txBody>
      </p:sp>
      <p:graphicFrame>
        <p:nvGraphicFramePr>
          <p:cNvPr id="7" name="表格 6"/>
          <p:cNvGraphicFramePr>
            <a:graphicFrameLocks noGrp="1"/>
          </p:cNvGraphicFramePr>
          <p:nvPr>
            <p:extLst/>
          </p:nvPr>
        </p:nvGraphicFramePr>
        <p:xfrm>
          <a:off x="60955" y="1149961"/>
          <a:ext cx="8949859" cy="4480560"/>
        </p:xfrm>
        <a:graphic>
          <a:graphicData uri="http://schemas.openxmlformats.org/drawingml/2006/table">
            <a:tbl>
              <a:tblPr firstRow="1" bandRow="1">
                <a:tableStyleId>{5C22544A-7EE6-4342-B048-85BDC9FD1C3A}</a:tableStyleId>
              </a:tblPr>
              <a:tblGrid>
                <a:gridCol w="1275476">
                  <a:extLst>
                    <a:ext uri="{9D8B030D-6E8A-4147-A177-3AD203B41FA5}">
                      <a16:colId xmlns:a16="http://schemas.microsoft.com/office/drawing/2014/main" val="113048301"/>
                    </a:ext>
                  </a:extLst>
                </a:gridCol>
                <a:gridCol w="2901461">
                  <a:extLst>
                    <a:ext uri="{9D8B030D-6E8A-4147-A177-3AD203B41FA5}">
                      <a16:colId xmlns:a16="http://schemas.microsoft.com/office/drawing/2014/main" val="2846241072"/>
                    </a:ext>
                  </a:extLst>
                </a:gridCol>
                <a:gridCol w="4772922">
                  <a:extLst>
                    <a:ext uri="{9D8B030D-6E8A-4147-A177-3AD203B41FA5}">
                      <a16:colId xmlns:a16="http://schemas.microsoft.com/office/drawing/2014/main" val="2818153850"/>
                    </a:ext>
                  </a:extLst>
                </a:gridCol>
              </a:tblGrid>
              <a:tr h="370840">
                <a:tc>
                  <a:txBody>
                    <a:bodyPr/>
                    <a:lstStyle/>
                    <a:p>
                      <a:r>
                        <a:rPr lang="zh-CN" altLang="en-US" sz="2000" dirty="0" smtClean="0"/>
                        <a:t>类别</a:t>
                      </a:r>
                      <a:endParaRPr lang="zh-CN" altLang="en-US" sz="2000" dirty="0"/>
                    </a:p>
                  </a:txBody>
                  <a:tcPr/>
                </a:tc>
                <a:tc>
                  <a:txBody>
                    <a:bodyPr/>
                    <a:lstStyle/>
                    <a:p>
                      <a:r>
                        <a:rPr lang="zh-CN" altLang="en-US" sz="2000" dirty="0" smtClean="0"/>
                        <a:t>Docker</a:t>
                      </a:r>
                      <a:endParaRPr lang="zh-CN" altLang="en-US" sz="2000" dirty="0"/>
                    </a:p>
                  </a:txBody>
                  <a:tcPr/>
                </a:tc>
                <a:tc>
                  <a:txBody>
                    <a:bodyPr/>
                    <a:lstStyle/>
                    <a:p>
                      <a:r>
                        <a:rPr lang="zh-CN" altLang="en-US" sz="2000" dirty="0" smtClean="0"/>
                        <a:t>Openstack</a:t>
                      </a:r>
                      <a:endParaRPr lang="zh-CN" altLang="en-US" sz="2000" dirty="0"/>
                    </a:p>
                  </a:txBody>
                  <a:tcPr/>
                </a:tc>
                <a:extLst>
                  <a:ext uri="{0D108BD9-81ED-4DB2-BD59-A6C34878D82A}">
                    <a16:rowId xmlns:a16="http://schemas.microsoft.com/office/drawing/2014/main" val="225813046"/>
                  </a:ext>
                </a:extLst>
              </a:tr>
              <a:tr h="370840">
                <a:tc>
                  <a:txBody>
                    <a:bodyPr/>
                    <a:lstStyle/>
                    <a:p>
                      <a:r>
                        <a:rPr lang="zh-CN" altLang="en-US" sz="2000" dirty="0" smtClean="0"/>
                        <a:t>部署难度</a:t>
                      </a:r>
                      <a:endParaRPr lang="zh-CN" altLang="en-US" sz="2000" dirty="0"/>
                    </a:p>
                  </a:txBody>
                  <a:tcPr/>
                </a:tc>
                <a:tc>
                  <a:txBody>
                    <a:bodyPr/>
                    <a:lstStyle/>
                    <a:p>
                      <a:r>
                        <a:rPr lang="zh-CN" altLang="en-US" sz="2000" dirty="0" smtClean="0"/>
                        <a:t>非常简单 yum -y install docker</a:t>
                      </a:r>
                      <a:endParaRPr lang="zh-CN" altLang="en-US" sz="2000" dirty="0"/>
                    </a:p>
                  </a:txBody>
                  <a:tcPr/>
                </a:tc>
                <a:tc>
                  <a:txBody>
                    <a:bodyPr/>
                    <a:lstStyle/>
                    <a:p>
                      <a:r>
                        <a:rPr lang="zh-CN" altLang="en-US" sz="2000" dirty="0" smtClean="0"/>
                        <a:t>组件多，部署复杂，功能比较强大</a:t>
                      </a:r>
                      <a:endParaRPr lang="zh-CN" altLang="en-US" sz="2000" dirty="0"/>
                    </a:p>
                  </a:txBody>
                  <a:tcPr/>
                </a:tc>
                <a:extLst>
                  <a:ext uri="{0D108BD9-81ED-4DB2-BD59-A6C34878D82A}">
                    <a16:rowId xmlns:a16="http://schemas.microsoft.com/office/drawing/2014/main" val="1089192196"/>
                  </a:ext>
                </a:extLst>
              </a:tr>
              <a:tr h="370840">
                <a:tc>
                  <a:txBody>
                    <a:bodyPr/>
                    <a:lstStyle/>
                    <a:p>
                      <a:r>
                        <a:rPr lang="zh-CN" altLang="en-US" sz="2000" dirty="0" smtClean="0"/>
                        <a:t>启动速度</a:t>
                      </a:r>
                      <a:endParaRPr lang="zh-CN" altLang="en-US" sz="2000" dirty="0"/>
                    </a:p>
                  </a:txBody>
                  <a:tcPr/>
                </a:tc>
                <a:tc>
                  <a:txBody>
                    <a:bodyPr/>
                    <a:lstStyle/>
                    <a:p>
                      <a:r>
                        <a:rPr lang="zh-CN" altLang="en-US" sz="2000" dirty="0" smtClean="0"/>
                        <a:t>秒级</a:t>
                      </a:r>
                      <a:endParaRPr lang="zh-CN" altLang="en-US" sz="2000" dirty="0"/>
                    </a:p>
                  </a:txBody>
                  <a:tcPr/>
                </a:tc>
                <a:tc>
                  <a:txBody>
                    <a:bodyPr/>
                    <a:lstStyle/>
                    <a:p>
                      <a:r>
                        <a:rPr lang="zh-CN" altLang="en-US" sz="2000" dirty="0" smtClean="0"/>
                        <a:t>分钟级</a:t>
                      </a:r>
                      <a:endParaRPr lang="zh-CN" altLang="en-US" sz="2000" dirty="0"/>
                    </a:p>
                  </a:txBody>
                  <a:tcPr/>
                </a:tc>
                <a:extLst>
                  <a:ext uri="{0D108BD9-81ED-4DB2-BD59-A6C34878D82A}">
                    <a16:rowId xmlns:a16="http://schemas.microsoft.com/office/drawing/2014/main" val="1202856988"/>
                  </a:ext>
                </a:extLst>
              </a:tr>
              <a:tr h="370840">
                <a:tc>
                  <a:txBody>
                    <a:bodyPr/>
                    <a:lstStyle/>
                    <a:p>
                      <a:r>
                        <a:rPr lang="zh-CN" altLang="en-US" sz="2000" dirty="0" smtClean="0"/>
                        <a:t>执行性能</a:t>
                      </a:r>
                      <a:endParaRPr lang="zh-CN" altLang="en-US" sz="2000" dirty="0"/>
                    </a:p>
                  </a:txBody>
                  <a:tcPr/>
                </a:tc>
                <a:tc>
                  <a:txBody>
                    <a:bodyPr/>
                    <a:lstStyle/>
                    <a:p>
                      <a:r>
                        <a:rPr lang="zh-CN" altLang="en-US" sz="2000" dirty="0" smtClean="0"/>
                        <a:t>和物理系统几乎一致</a:t>
                      </a:r>
                      <a:endParaRPr lang="zh-CN" altLang="en-US" sz="2000" dirty="0"/>
                    </a:p>
                  </a:txBody>
                  <a:tcPr/>
                </a:tc>
                <a:tc>
                  <a:txBody>
                    <a:bodyPr/>
                    <a:lstStyle/>
                    <a:p>
                      <a:r>
                        <a:rPr lang="zh-CN" altLang="en-US" sz="2000" dirty="0" smtClean="0"/>
                        <a:t>VM会占用一些资源</a:t>
                      </a:r>
                      <a:endParaRPr lang="zh-CN" altLang="en-US" sz="2000" dirty="0"/>
                    </a:p>
                  </a:txBody>
                  <a:tcPr/>
                </a:tc>
                <a:extLst>
                  <a:ext uri="{0D108BD9-81ED-4DB2-BD59-A6C34878D82A}">
                    <a16:rowId xmlns:a16="http://schemas.microsoft.com/office/drawing/2014/main" val="2324337740"/>
                  </a:ext>
                </a:extLst>
              </a:tr>
              <a:tr h="370840">
                <a:tc>
                  <a:txBody>
                    <a:bodyPr/>
                    <a:lstStyle/>
                    <a:p>
                      <a:r>
                        <a:rPr lang="zh-CN" altLang="en-US" sz="2000" dirty="0" smtClean="0"/>
                        <a:t>镜像体积</a:t>
                      </a:r>
                      <a:endParaRPr lang="zh-CN" altLang="en-US" sz="2000" dirty="0"/>
                    </a:p>
                  </a:txBody>
                  <a:tcPr/>
                </a:tc>
                <a:tc>
                  <a:txBody>
                    <a:bodyPr/>
                    <a:lstStyle/>
                    <a:p>
                      <a:r>
                        <a:rPr lang="zh-CN" altLang="en-US" sz="2000" dirty="0" smtClean="0"/>
                        <a:t>镜像是MB级别(兆级别的</a:t>
                      </a:r>
                      <a:endParaRPr lang="zh-CN" altLang="en-US" sz="2000" dirty="0"/>
                    </a:p>
                  </a:txBody>
                  <a:tcPr/>
                </a:tc>
                <a:tc>
                  <a:txBody>
                    <a:bodyPr/>
                    <a:lstStyle/>
                    <a:p>
                      <a:r>
                        <a:rPr lang="zh-CN" altLang="en-US" sz="2000" dirty="0" smtClean="0"/>
                        <a:t>虚拟镜像GB级别(G级别的)</a:t>
                      </a:r>
                      <a:endParaRPr lang="zh-CN" altLang="en-US" sz="2000" dirty="0"/>
                    </a:p>
                  </a:txBody>
                  <a:tcPr/>
                </a:tc>
                <a:extLst>
                  <a:ext uri="{0D108BD9-81ED-4DB2-BD59-A6C34878D82A}">
                    <a16:rowId xmlns:a16="http://schemas.microsoft.com/office/drawing/2014/main" val="3375509971"/>
                  </a:ext>
                </a:extLst>
              </a:tr>
              <a:tr h="370840">
                <a:tc>
                  <a:txBody>
                    <a:bodyPr/>
                    <a:lstStyle/>
                    <a:p>
                      <a:r>
                        <a:rPr lang="zh-CN" altLang="en-US" sz="2000" dirty="0" smtClean="0"/>
                        <a:t>管理效率</a:t>
                      </a:r>
                      <a:endParaRPr lang="zh-CN" altLang="en-US" sz="2000" dirty="0"/>
                    </a:p>
                  </a:txBody>
                  <a:tcPr/>
                </a:tc>
                <a:tc>
                  <a:txBody>
                    <a:bodyPr/>
                    <a:lstStyle/>
                    <a:p>
                      <a:r>
                        <a:rPr lang="zh-CN" altLang="en-US" sz="2000" dirty="0" smtClean="0"/>
                        <a:t>管理简单</a:t>
                      </a:r>
                      <a:endParaRPr lang="zh-CN" altLang="en-US" sz="2000" dirty="0"/>
                    </a:p>
                  </a:txBody>
                  <a:tcPr/>
                </a:tc>
                <a:tc>
                  <a:txBody>
                    <a:bodyPr/>
                    <a:lstStyle/>
                    <a:p>
                      <a:r>
                        <a:rPr lang="zh-CN" altLang="en-US" sz="2000" dirty="0" smtClean="0"/>
                        <a:t>组件相互依赖，管理复杂</a:t>
                      </a:r>
                      <a:endParaRPr lang="zh-CN" altLang="en-US" sz="2000" dirty="0"/>
                    </a:p>
                  </a:txBody>
                  <a:tcPr/>
                </a:tc>
                <a:extLst>
                  <a:ext uri="{0D108BD9-81ED-4DB2-BD59-A6C34878D82A}">
                    <a16:rowId xmlns:a16="http://schemas.microsoft.com/office/drawing/2014/main" val="3801707568"/>
                  </a:ext>
                </a:extLst>
              </a:tr>
              <a:tr h="370840">
                <a:tc>
                  <a:txBody>
                    <a:bodyPr/>
                    <a:lstStyle/>
                    <a:p>
                      <a:r>
                        <a:rPr lang="zh-CN" altLang="en-US" sz="2000" dirty="0" smtClean="0"/>
                        <a:t>隔离性</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隔离性高</a:t>
                      </a:r>
                      <a:endParaRPr lang="zh-CN" altLang="en-US" sz="2000" dirty="0"/>
                    </a:p>
                  </a:txBody>
                  <a:tcPr/>
                </a:tc>
                <a:tc>
                  <a:txBody>
                    <a:bodyPr/>
                    <a:lstStyle/>
                    <a:p>
                      <a:r>
                        <a:rPr lang="zh-CN" altLang="en-US" sz="2000" dirty="0" smtClean="0"/>
                        <a:t>彻底隔离</a:t>
                      </a:r>
                      <a:endParaRPr lang="zh-CN" altLang="en-US" sz="2000" dirty="0"/>
                    </a:p>
                  </a:txBody>
                  <a:tcPr/>
                </a:tc>
                <a:extLst>
                  <a:ext uri="{0D108BD9-81ED-4DB2-BD59-A6C34878D82A}">
                    <a16:rowId xmlns:a16="http://schemas.microsoft.com/office/drawing/2014/main" val="2125270181"/>
                  </a:ext>
                </a:extLst>
              </a:tr>
              <a:tr h="370840">
                <a:tc>
                  <a:txBody>
                    <a:bodyPr/>
                    <a:lstStyle/>
                    <a:p>
                      <a:r>
                        <a:rPr lang="zh-CN" altLang="en-US" sz="2000" dirty="0" smtClean="0"/>
                        <a:t>可管理性</a:t>
                      </a:r>
                      <a:endParaRPr lang="zh-CN" altLang="en-US" sz="2000" dirty="0"/>
                    </a:p>
                  </a:txBody>
                  <a:tcPr/>
                </a:tc>
                <a:tc>
                  <a:txBody>
                    <a:bodyPr/>
                    <a:lstStyle/>
                    <a:p>
                      <a:r>
                        <a:rPr lang="zh-CN" altLang="en-US" sz="2000" dirty="0" smtClean="0"/>
                        <a:t>单进程，不建议启动SSH</a:t>
                      </a:r>
                      <a:endParaRPr lang="zh-CN" altLang="en-US" sz="2000" dirty="0"/>
                    </a:p>
                  </a:txBody>
                  <a:tcPr/>
                </a:tc>
                <a:tc>
                  <a:txBody>
                    <a:bodyPr/>
                    <a:lstStyle/>
                    <a:p>
                      <a:r>
                        <a:rPr lang="zh-CN" altLang="en-US" sz="2000" dirty="0" smtClean="0"/>
                        <a:t>完整的系统管理</a:t>
                      </a:r>
                      <a:endParaRPr lang="zh-CN" altLang="en-US" sz="2000" dirty="0"/>
                    </a:p>
                  </a:txBody>
                  <a:tcPr/>
                </a:tc>
                <a:extLst>
                  <a:ext uri="{0D108BD9-81ED-4DB2-BD59-A6C34878D82A}">
                    <a16:rowId xmlns:a16="http://schemas.microsoft.com/office/drawing/2014/main" val="4607707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网络连接</a:t>
                      </a:r>
                    </a:p>
                  </a:txBody>
                  <a:tcPr/>
                </a:tc>
                <a:tc>
                  <a:txBody>
                    <a:bodyPr/>
                    <a:lstStyle/>
                    <a:p>
                      <a:r>
                        <a:rPr lang="zh-CN" altLang="en-US" sz="2000" dirty="0" smtClean="0"/>
                        <a:t>比较弱</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借助Neutron可以灵活组件各类网络架构</a:t>
                      </a:r>
                    </a:p>
                  </a:txBody>
                  <a:tcPr/>
                </a:tc>
                <a:extLst>
                  <a:ext uri="{0D108BD9-81ED-4DB2-BD59-A6C34878D82A}">
                    <a16:rowId xmlns:a16="http://schemas.microsoft.com/office/drawing/2014/main" val="4109619142"/>
                  </a:ext>
                </a:extLst>
              </a:tr>
            </a:tbl>
          </a:graphicData>
        </a:graphic>
      </p:graphicFrame>
    </p:spTree>
    <p:extLst>
      <p:ext uri="{BB962C8B-B14F-4D97-AF65-F5344CB8AC3E}">
        <p14:creationId xmlns:p14="http://schemas.microsoft.com/office/powerpoint/2010/main" val="130917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34</a:t>
            </a:fld>
            <a:endParaRPr lang="zh-CN" altLang="en-US" dirty="0"/>
          </a:p>
        </p:txBody>
      </p:sp>
      <p:sp>
        <p:nvSpPr>
          <p:cNvPr id="3" name="Rectangle 2_1"/>
          <p:cNvSpPr/>
          <p:nvPr/>
        </p:nvSpPr>
        <p:spPr>
          <a:xfrm>
            <a:off x="199435" y="96020"/>
            <a:ext cx="346601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Docker</a:t>
            </a:r>
            <a:r>
              <a:rPr lang="zh-CN" altLang="en-US" sz="2400" b="1" spc="225" dirty="0" smtClean="0">
                <a:solidFill>
                  <a:schemeClr val="bg1"/>
                </a:solidFill>
                <a:latin typeface="微软雅黑" panose="020B0503020204020204" pitchFamily="34" charset="-122"/>
                <a:ea typeface="微软雅黑" panose="020B0503020204020204" pitchFamily="34" charset="-122"/>
              </a:rPr>
              <a:t>三个组件</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19" y="733796"/>
            <a:ext cx="6421388" cy="3363239"/>
          </a:xfrm>
          <a:prstGeom prst="rect">
            <a:avLst/>
          </a:prstGeom>
        </p:spPr>
      </p:pic>
      <p:sp>
        <p:nvSpPr>
          <p:cNvPr id="19" name="矩形 18"/>
          <p:cNvSpPr/>
          <p:nvPr/>
        </p:nvSpPr>
        <p:spPr>
          <a:xfrm>
            <a:off x="93925" y="4097035"/>
            <a:ext cx="8944565" cy="2031325"/>
          </a:xfrm>
          <a:prstGeom prst="rect">
            <a:avLst/>
          </a:prstGeom>
        </p:spPr>
        <p:txBody>
          <a:bodyPr wrap="square">
            <a:spAutoFit/>
          </a:bodyPr>
          <a:lstStyle/>
          <a:p>
            <a:r>
              <a:rPr lang="en-US" altLang="zh-CN" dirty="0">
                <a:latin typeface="+mn-ea"/>
              </a:rPr>
              <a:t>Docker </a:t>
            </a:r>
            <a:r>
              <a:rPr lang="zh-CN" altLang="en-US" dirty="0" smtClean="0">
                <a:latin typeface="+mn-ea"/>
              </a:rPr>
              <a:t>使用</a:t>
            </a:r>
            <a:r>
              <a:rPr lang="en-US" altLang="zh-CN" dirty="0" smtClean="0">
                <a:latin typeface="+mn-ea"/>
              </a:rPr>
              <a:t>C/S </a:t>
            </a:r>
            <a:r>
              <a:rPr lang="zh-CN" altLang="en-US" dirty="0">
                <a:latin typeface="+mn-ea"/>
              </a:rPr>
              <a:t>架构</a:t>
            </a:r>
            <a:r>
              <a:rPr lang="zh-CN" altLang="en-US" dirty="0" smtClean="0">
                <a:latin typeface="+mn-ea"/>
              </a:rPr>
              <a:t>模式，</a:t>
            </a:r>
            <a:r>
              <a:rPr lang="en-US" altLang="zh-CN" dirty="0" smtClean="0">
                <a:latin typeface="+mn-ea"/>
              </a:rPr>
              <a:t>Client</a:t>
            </a:r>
            <a:r>
              <a:rPr lang="zh-CN" altLang="en-US" dirty="0" smtClean="0">
                <a:latin typeface="+mn-ea"/>
              </a:rPr>
              <a:t>和</a:t>
            </a:r>
            <a:r>
              <a:rPr lang="en-US" altLang="zh-CN" dirty="0" smtClean="0">
                <a:latin typeface="+mn-ea"/>
              </a:rPr>
              <a:t>Server</a:t>
            </a:r>
            <a:r>
              <a:rPr lang="zh-CN" altLang="en-US" dirty="0" smtClean="0">
                <a:latin typeface="+mn-ea"/>
              </a:rPr>
              <a:t>可以</a:t>
            </a:r>
            <a:r>
              <a:rPr lang="zh-CN" altLang="en-US" dirty="0">
                <a:latin typeface="+mn-ea"/>
              </a:rPr>
              <a:t>运行在一个机器上，也通过</a:t>
            </a:r>
            <a:r>
              <a:rPr lang="en-US" altLang="zh-CN" dirty="0" err="1">
                <a:latin typeface="+mn-ea"/>
              </a:rPr>
              <a:t>sockerts</a:t>
            </a:r>
            <a:r>
              <a:rPr lang="zh-CN" altLang="en-US" dirty="0">
                <a:latin typeface="+mn-ea"/>
              </a:rPr>
              <a:t>或者</a:t>
            </a:r>
            <a:r>
              <a:rPr lang="en-US" altLang="zh-CN" dirty="0">
                <a:latin typeface="+mn-ea"/>
              </a:rPr>
              <a:t>RESTful API</a:t>
            </a:r>
            <a:r>
              <a:rPr lang="zh-CN" altLang="en-US" dirty="0" smtClean="0">
                <a:latin typeface="+mn-ea"/>
              </a:rPr>
              <a:t>通信。</a:t>
            </a:r>
            <a:endParaRPr lang="en-US" altLang="zh-CN" dirty="0" smtClean="0">
              <a:latin typeface="+mn-ea"/>
            </a:endParaRPr>
          </a:p>
          <a:p>
            <a:endParaRPr lang="en-US" altLang="zh-CN" dirty="0">
              <a:latin typeface="+mn-ea"/>
            </a:endParaRPr>
          </a:p>
          <a:p>
            <a:r>
              <a:rPr lang="en-US" altLang="zh-CN" dirty="0" smtClean="0"/>
              <a:t>Docker daemon</a:t>
            </a:r>
            <a:r>
              <a:rPr lang="zh-CN" altLang="en-US" dirty="0" smtClean="0"/>
              <a:t>在</a:t>
            </a:r>
            <a:r>
              <a:rPr lang="zh-CN" altLang="en-US" dirty="0"/>
              <a:t>宿主主机后台</a:t>
            </a:r>
            <a:r>
              <a:rPr lang="zh-CN" altLang="en-US" dirty="0" smtClean="0"/>
              <a:t>运行，</a:t>
            </a:r>
            <a:r>
              <a:rPr lang="zh-CN" altLang="en-US" dirty="0" smtClean="0">
                <a:latin typeface="+mn-ea"/>
              </a:rPr>
              <a:t>接受</a:t>
            </a:r>
            <a:r>
              <a:rPr lang="en-US" altLang="zh-CN" dirty="0" smtClean="0">
                <a:latin typeface="+mn-ea"/>
              </a:rPr>
              <a:t>client</a:t>
            </a:r>
            <a:r>
              <a:rPr lang="zh-CN" altLang="en-US" dirty="0" smtClean="0">
                <a:latin typeface="+mn-ea"/>
              </a:rPr>
              <a:t>的请求，</a:t>
            </a:r>
            <a:r>
              <a:rPr lang="zh-CN" altLang="en-US" dirty="0">
                <a:latin typeface="+mn-ea"/>
              </a:rPr>
              <a:t>以及</a:t>
            </a:r>
            <a:r>
              <a:rPr lang="zh-CN" altLang="en-US" dirty="0" smtClean="0"/>
              <a:t>管理</a:t>
            </a:r>
            <a:r>
              <a:rPr lang="en-US" altLang="zh-CN" dirty="0"/>
              <a:t>Docker</a:t>
            </a:r>
            <a:r>
              <a:rPr lang="zh-CN" altLang="en-US" dirty="0" smtClean="0"/>
              <a:t>对象（镜像</a:t>
            </a:r>
            <a:r>
              <a:rPr lang="zh-CN" altLang="en-US" dirty="0"/>
              <a:t>、容器、网络和</a:t>
            </a:r>
            <a:r>
              <a:rPr lang="en-US" altLang="zh-CN" dirty="0" smtClean="0"/>
              <a:t>Volume</a:t>
            </a:r>
            <a:r>
              <a:rPr lang="zh-CN" altLang="en-US" dirty="0" smtClean="0"/>
              <a:t>）</a:t>
            </a:r>
            <a:endParaRPr lang="en-US" altLang="zh-CN" dirty="0" smtClean="0"/>
          </a:p>
          <a:p>
            <a:endParaRPr lang="en-US" altLang="zh-CN" dirty="0" smtClean="0">
              <a:latin typeface="+mn-ea"/>
            </a:endParaRPr>
          </a:p>
          <a:p>
            <a:r>
              <a:rPr lang="en-US" altLang="zh-CN" dirty="0" smtClean="0"/>
              <a:t>Docker client</a:t>
            </a:r>
            <a:r>
              <a:rPr lang="zh-CN" altLang="en-US" dirty="0" smtClean="0"/>
              <a:t>以系统</a:t>
            </a:r>
            <a:r>
              <a:rPr lang="en-US" altLang="zh-CN" dirty="0" smtClean="0"/>
              <a:t>bin</a:t>
            </a:r>
            <a:r>
              <a:rPr lang="zh-CN" altLang="en-US" dirty="0" smtClean="0"/>
              <a:t>命令形式</a:t>
            </a:r>
            <a:r>
              <a:rPr lang="zh-CN" altLang="en-US" dirty="0"/>
              <a:t>存在</a:t>
            </a:r>
            <a:r>
              <a:rPr lang="zh-CN" altLang="en-US" dirty="0" smtClean="0"/>
              <a:t>，通过</a:t>
            </a:r>
            <a:r>
              <a:rPr lang="en-US" altLang="zh-CN" dirty="0" err="1" smtClean="0"/>
              <a:t>docker</a:t>
            </a:r>
            <a:r>
              <a:rPr lang="zh-CN" altLang="en-US" dirty="0" smtClean="0"/>
              <a:t>命令和</a:t>
            </a:r>
            <a:r>
              <a:rPr lang="en-US" altLang="zh-CN" dirty="0" err="1" smtClean="0"/>
              <a:t>docker</a:t>
            </a:r>
            <a:r>
              <a:rPr lang="en-US" altLang="zh-CN" dirty="0" smtClean="0"/>
              <a:t> </a:t>
            </a:r>
            <a:r>
              <a:rPr lang="en-US" altLang="zh-CN" dirty="0"/>
              <a:t>daemon</a:t>
            </a:r>
            <a:r>
              <a:rPr lang="zh-CN" altLang="en-US" dirty="0"/>
              <a:t>交互。</a:t>
            </a:r>
            <a:endParaRPr lang="zh-CN" altLang="en-US" dirty="0">
              <a:latin typeface="+mn-ea"/>
            </a:endParaRPr>
          </a:p>
        </p:txBody>
      </p:sp>
    </p:spTree>
    <p:extLst>
      <p:ext uri="{BB962C8B-B14F-4D97-AF65-F5344CB8AC3E}">
        <p14:creationId xmlns:p14="http://schemas.microsoft.com/office/powerpoint/2010/main" val="270320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35</a:t>
            </a:fld>
            <a:endParaRPr lang="zh-CN" altLang="en-US" dirty="0"/>
          </a:p>
        </p:txBody>
      </p:sp>
      <p:sp>
        <p:nvSpPr>
          <p:cNvPr id="3" name="Rectangle 2_1"/>
          <p:cNvSpPr/>
          <p:nvPr/>
        </p:nvSpPr>
        <p:spPr>
          <a:xfrm>
            <a:off x="199435" y="96020"/>
            <a:ext cx="3469219"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Docker</a:t>
            </a:r>
            <a:r>
              <a:rPr lang="zh-CN" altLang="en-US" sz="2400" b="1" spc="225" dirty="0">
                <a:solidFill>
                  <a:schemeClr val="bg1"/>
                </a:solidFill>
                <a:latin typeface="微软雅黑" panose="020B0503020204020204" pitchFamily="34" charset="-122"/>
                <a:ea typeface="微软雅黑" panose="020B0503020204020204" pitchFamily="34" charset="-122"/>
              </a:rPr>
              <a:t>三个组件</a:t>
            </a:r>
          </a:p>
        </p:txBody>
      </p:sp>
      <p:sp>
        <p:nvSpPr>
          <p:cNvPr id="5" name="矩形 4"/>
          <p:cNvSpPr/>
          <p:nvPr/>
        </p:nvSpPr>
        <p:spPr>
          <a:xfrm>
            <a:off x="152446" y="1678815"/>
            <a:ext cx="8766877" cy="2369880"/>
          </a:xfrm>
          <a:prstGeom prst="rect">
            <a:avLst/>
          </a:prstGeom>
        </p:spPr>
        <p:txBody>
          <a:bodyPr wrap="square">
            <a:spAutoFit/>
          </a:bodyPr>
          <a:lstStyle/>
          <a:p>
            <a:pPr lvl="0"/>
            <a:r>
              <a:rPr lang="en-US" altLang="zh-CN" sz="2000" dirty="0" smtClean="0">
                <a:latin typeface="+mn-ea"/>
              </a:rPr>
              <a:t>Images </a:t>
            </a:r>
            <a:r>
              <a:rPr lang="zh-CN" altLang="en-US" sz="2000" dirty="0" smtClean="0">
                <a:latin typeface="+mn-ea"/>
              </a:rPr>
              <a:t>是</a:t>
            </a:r>
            <a:r>
              <a:rPr lang="zh-CN" altLang="en-US" sz="2000" dirty="0">
                <a:latin typeface="+mn-ea"/>
              </a:rPr>
              <a:t>一个只读的</a:t>
            </a:r>
            <a:r>
              <a:rPr lang="zh-CN" altLang="en-US" sz="2000" dirty="0" smtClean="0">
                <a:latin typeface="+mn-ea"/>
              </a:rPr>
              <a:t>模板，</a:t>
            </a:r>
            <a:r>
              <a:rPr lang="zh-CN" altLang="en-US" sz="2000" kern="0" dirty="0">
                <a:solidFill>
                  <a:srgbClr val="FF0000"/>
                </a:solidFill>
                <a:latin typeface="+mn-ea"/>
                <a:sym typeface="Calibri" pitchFamily="34" charset="0"/>
              </a:rPr>
              <a:t>类似</a:t>
            </a:r>
            <a:r>
              <a:rPr lang="zh-CN" altLang="en-US" sz="2000" kern="0" dirty="0">
                <a:latin typeface="+mn-ea"/>
                <a:sym typeface="Calibri" pitchFamily="34" charset="0"/>
              </a:rPr>
              <a:t>虚拟机的模板，但是更轻</a:t>
            </a:r>
            <a:r>
              <a:rPr lang="zh-CN" altLang="en-US" sz="2000" kern="0" dirty="0" smtClean="0">
                <a:latin typeface="+mn-ea"/>
                <a:sym typeface="Calibri" pitchFamily="34" charset="0"/>
              </a:rPr>
              <a:t>量。</a:t>
            </a:r>
            <a:endParaRPr lang="en-US" altLang="zh-CN" sz="2000" dirty="0" smtClean="0">
              <a:latin typeface="+mn-ea"/>
            </a:endParaRPr>
          </a:p>
          <a:p>
            <a:pPr marL="342900" lvl="0" indent="-342900" eaLnBrk="0" fontAlgn="base" hangingPunct="0">
              <a:spcBef>
                <a:spcPct val="20000"/>
              </a:spcBef>
              <a:spcAft>
                <a:spcPct val="0"/>
              </a:spcAft>
              <a:buFont typeface="Arial" charset="0"/>
              <a:buChar char="•"/>
              <a:defRPr/>
            </a:pPr>
            <a:r>
              <a:rPr lang="zh-CN" altLang="en-US" sz="2000" kern="0" dirty="0" smtClean="0">
                <a:latin typeface="+mn-ea"/>
                <a:sym typeface="Calibri" pitchFamily="34" charset="0"/>
              </a:rPr>
              <a:t>例如</a:t>
            </a:r>
            <a:r>
              <a:rPr lang="zh-CN" altLang="en-US" sz="2000" kern="0" dirty="0">
                <a:latin typeface="+mn-ea"/>
                <a:sym typeface="Calibri" pitchFamily="34" charset="0"/>
              </a:rPr>
              <a:t>：一个镜像可以包含一个完整的 Linux 操作系统环境，里面仅安装了 Tomcat或用户需要的其它</a:t>
            </a:r>
            <a:r>
              <a:rPr lang="zh-CN" altLang="en-US" sz="2000" kern="0" dirty="0" smtClean="0">
                <a:latin typeface="+mn-ea"/>
                <a:sym typeface="Calibri" pitchFamily="34" charset="0"/>
              </a:rPr>
              <a:t>应用程序。</a:t>
            </a:r>
            <a:endParaRPr lang="zh-CN" altLang="en-US" sz="2000" kern="0" dirty="0">
              <a:latin typeface="+mn-ea"/>
              <a:sym typeface="Calibri" pitchFamily="34" charset="0"/>
            </a:endParaRPr>
          </a:p>
          <a:p>
            <a:pPr marL="342900" lvl="0" indent="-342900" eaLnBrk="0" fontAlgn="base" hangingPunct="0">
              <a:spcBef>
                <a:spcPct val="20000"/>
              </a:spcBef>
              <a:spcAft>
                <a:spcPct val="0"/>
              </a:spcAft>
              <a:buFont typeface="Arial" charset="0"/>
              <a:buChar char="•"/>
              <a:defRPr/>
            </a:pPr>
            <a:r>
              <a:rPr lang="zh-CN" altLang="en-US" sz="2000" kern="0" dirty="0">
                <a:latin typeface="+mn-ea"/>
                <a:sym typeface="Calibri" pitchFamily="34" charset="0"/>
              </a:rPr>
              <a:t>镜像可以用来</a:t>
            </a:r>
            <a:r>
              <a:rPr lang="zh-CN" altLang="en-US" sz="2000" kern="0" dirty="0">
                <a:solidFill>
                  <a:srgbClr val="FF0000"/>
                </a:solidFill>
                <a:latin typeface="+mn-ea"/>
                <a:sym typeface="Calibri" pitchFamily="34" charset="0"/>
              </a:rPr>
              <a:t>创建容器</a:t>
            </a:r>
          </a:p>
          <a:p>
            <a:endParaRPr lang="en-US" altLang="zh-CN" sz="2000" dirty="0" smtClean="0">
              <a:latin typeface="+mn-ea"/>
            </a:endParaRPr>
          </a:p>
          <a:p>
            <a:r>
              <a:rPr lang="en-US" altLang="zh-CN" sz="2000" dirty="0" smtClean="0">
                <a:latin typeface="+mn-ea"/>
              </a:rPr>
              <a:t>Docker</a:t>
            </a:r>
            <a:r>
              <a:rPr lang="zh-CN" altLang="en-US" sz="2000" dirty="0">
                <a:latin typeface="+mn-ea"/>
              </a:rPr>
              <a:t>提供了一个很简单</a:t>
            </a:r>
            <a:r>
              <a:rPr lang="zh-CN" altLang="en-US" sz="2000" dirty="0" smtClean="0">
                <a:latin typeface="+mn-ea"/>
              </a:rPr>
              <a:t>的机制</a:t>
            </a:r>
            <a:r>
              <a:rPr lang="zh-CN" altLang="en-US" sz="2000" dirty="0">
                <a:latin typeface="+mn-ea"/>
              </a:rPr>
              <a:t>来</a:t>
            </a:r>
            <a:r>
              <a:rPr lang="zh-CN" altLang="en-US" sz="2000" dirty="0" smtClean="0">
                <a:latin typeface="+mn-ea"/>
              </a:rPr>
              <a:t>创建</a:t>
            </a:r>
            <a:r>
              <a:rPr lang="en-US" altLang="zh-CN" sz="2000" dirty="0">
                <a:latin typeface="+mn-ea"/>
              </a:rPr>
              <a:t>I</a:t>
            </a:r>
            <a:r>
              <a:rPr lang="en-US" altLang="zh-CN" sz="2000" dirty="0" smtClean="0">
                <a:latin typeface="+mn-ea"/>
              </a:rPr>
              <a:t>mages</a:t>
            </a:r>
            <a:r>
              <a:rPr lang="zh-CN" altLang="en-US" sz="2000" dirty="0">
                <a:latin typeface="+mn-ea"/>
              </a:rPr>
              <a:t>或者更新现有</a:t>
            </a:r>
            <a:r>
              <a:rPr lang="zh-CN" altLang="en-US" sz="2000" dirty="0" smtClean="0">
                <a:latin typeface="+mn-ea"/>
              </a:rPr>
              <a:t>的</a:t>
            </a:r>
            <a:r>
              <a:rPr lang="en-US" altLang="zh-CN" sz="2000" dirty="0">
                <a:latin typeface="+mn-ea"/>
              </a:rPr>
              <a:t>I</a:t>
            </a:r>
            <a:r>
              <a:rPr lang="en-US" altLang="zh-CN" sz="2000" dirty="0" smtClean="0">
                <a:latin typeface="+mn-ea"/>
              </a:rPr>
              <a:t>mages</a:t>
            </a:r>
            <a:r>
              <a:rPr lang="zh-CN" altLang="en-US" sz="2000" dirty="0" smtClean="0">
                <a:latin typeface="+mn-ea"/>
              </a:rPr>
              <a:t>，可以直接下载</a:t>
            </a:r>
            <a:r>
              <a:rPr lang="zh-CN" altLang="en-US" sz="2000" dirty="0">
                <a:latin typeface="+mn-ea"/>
              </a:rPr>
              <a:t>一个已经做好</a:t>
            </a:r>
            <a:r>
              <a:rPr lang="zh-CN" altLang="en-US" sz="2000" dirty="0" smtClean="0">
                <a:latin typeface="+mn-ea"/>
              </a:rPr>
              <a:t>的</a:t>
            </a:r>
            <a:r>
              <a:rPr lang="en-US" altLang="zh-CN" sz="2000" dirty="0">
                <a:latin typeface="+mn-ea"/>
              </a:rPr>
              <a:t>I</a:t>
            </a:r>
            <a:r>
              <a:rPr lang="en-US" altLang="zh-CN" sz="2000" dirty="0" smtClean="0">
                <a:latin typeface="+mn-ea"/>
              </a:rPr>
              <a:t>mages</a:t>
            </a:r>
            <a:r>
              <a:rPr lang="zh-CN" altLang="en-US" sz="2000" dirty="0" smtClean="0">
                <a:latin typeface="+mn-ea"/>
              </a:rPr>
              <a:t>。</a:t>
            </a:r>
            <a:endParaRPr lang="zh-CN" altLang="en-US" sz="2000" dirty="0">
              <a:latin typeface="+mn-ea"/>
            </a:endParaRPr>
          </a:p>
        </p:txBody>
      </p:sp>
      <p:sp>
        <p:nvSpPr>
          <p:cNvPr id="6" name="矩形 5"/>
          <p:cNvSpPr/>
          <p:nvPr/>
        </p:nvSpPr>
        <p:spPr>
          <a:xfrm>
            <a:off x="152447" y="1067436"/>
            <a:ext cx="2985113" cy="461665"/>
          </a:xfrm>
          <a:prstGeom prst="rect">
            <a:avLst/>
          </a:prstGeom>
        </p:spPr>
        <p:txBody>
          <a:bodyPr wrap="none">
            <a:spAutoFit/>
          </a:bodyPr>
          <a:lstStyle/>
          <a:p>
            <a:r>
              <a:rPr lang="en-US" altLang="zh-CN" sz="2400" b="1" dirty="0" smtClean="0">
                <a:latin typeface="+mn-ea"/>
              </a:rPr>
              <a:t>1</a:t>
            </a:r>
            <a:r>
              <a:rPr lang="zh-CN" altLang="en-US" sz="2400" b="1" dirty="0" smtClean="0">
                <a:latin typeface="+mn-ea"/>
              </a:rPr>
              <a:t>、</a:t>
            </a:r>
            <a:r>
              <a:rPr lang="en-US" altLang="zh-CN" sz="2400" b="1" dirty="0" smtClean="0">
                <a:latin typeface="+mn-ea"/>
              </a:rPr>
              <a:t>Docker Images</a:t>
            </a:r>
            <a:endParaRPr lang="en-US" altLang="zh-CN" sz="2400" b="1" dirty="0">
              <a:latin typeface="+mn-ea"/>
            </a:endParaRPr>
          </a:p>
        </p:txBody>
      </p:sp>
    </p:spTree>
    <p:extLst>
      <p:ext uri="{BB962C8B-B14F-4D97-AF65-F5344CB8AC3E}">
        <p14:creationId xmlns:p14="http://schemas.microsoft.com/office/powerpoint/2010/main" val="361838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36</a:t>
            </a:fld>
            <a:endParaRPr lang="zh-CN" altLang="en-US" dirty="0"/>
          </a:p>
        </p:txBody>
      </p:sp>
      <p:sp>
        <p:nvSpPr>
          <p:cNvPr id="3" name="Rectangle 2_1"/>
          <p:cNvSpPr/>
          <p:nvPr/>
        </p:nvSpPr>
        <p:spPr>
          <a:xfrm>
            <a:off x="199435" y="96020"/>
            <a:ext cx="3469219"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a:t>
            </a:r>
            <a:r>
              <a:rPr lang="en-US" altLang="zh-CN" sz="2400" b="1" spc="225" dirty="0" smtClean="0">
                <a:solidFill>
                  <a:schemeClr val="bg1"/>
                </a:solidFill>
                <a:latin typeface="微软雅黑" panose="020B0503020204020204" pitchFamily="34" charset="-122"/>
                <a:ea typeface="微软雅黑" panose="020B0503020204020204" pitchFamily="34" charset="-122"/>
              </a:rPr>
              <a:t>Docker</a:t>
            </a:r>
            <a:r>
              <a:rPr lang="zh-CN" altLang="en-US" sz="2400" b="1" spc="225" dirty="0">
                <a:solidFill>
                  <a:schemeClr val="bg1"/>
                </a:solidFill>
                <a:latin typeface="微软雅黑" panose="020B0503020204020204" pitchFamily="34" charset="-122"/>
                <a:ea typeface="微软雅黑" panose="020B0503020204020204" pitchFamily="34" charset="-122"/>
              </a:rPr>
              <a:t>三个组件</a:t>
            </a:r>
          </a:p>
        </p:txBody>
      </p:sp>
      <p:sp>
        <p:nvSpPr>
          <p:cNvPr id="5" name="矩形 4"/>
          <p:cNvSpPr/>
          <p:nvPr/>
        </p:nvSpPr>
        <p:spPr>
          <a:xfrm>
            <a:off x="233484" y="902754"/>
            <a:ext cx="4847350" cy="461665"/>
          </a:xfrm>
          <a:prstGeom prst="rect">
            <a:avLst/>
          </a:prstGeom>
        </p:spPr>
        <p:txBody>
          <a:bodyPr wrap="square">
            <a:spAutoFit/>
          </a:bodyPr>
          <a:lstStyle/>
          <a:p>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Docker Container</a:t>
            </a:r>
            <a:endParaRPr lang="zh-CN" altLang="en-US" sz="2400" b="1"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199435" y="1837629"/>
            <a:ext cx="8533441" cy="2298490"/>
          </a:xfrm>
          <a:prstGeom prst="rect">
            <a:avLst/>
          </a:prstGeom>
        </p:spPr>
        <p:txBody>
          <a:bodyPr/>
          <a:lstStyle/>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等同于从</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模板中创建虚拟机</a:t>
            </a:r>
          </a:p>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endPar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endParaRPr>
          </a:p>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容器是从镜像创建的运行实例。它可以被启动、开始、停止、删除。每个容器都是</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相互隔离</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的、保证安全的平台。</a:t>
            </a:r>
          </a:p>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endPar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endParaRPr>
          </a:p>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可以把容器看做是一个</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简易版的 Linux </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环境（包括root用户权限、进程空间、用户空间和网络空间等）和运行在其中的应用程序。</a:t>
            </a:r>
          </a:p>
          <a:p>
            <a:pPr marL="342900" marR="0" lvl="0" indent="-342900" algn="l" defTabSz="914400" rtl="0" eaLnBrk="0" fontAlgn="base" latinLnBrk="0" hangingPunct="0">
              <a:lnSpc>
                <a:spcPct val="80000"/>
              </a:lnSpc>
              <a:spcBef>
                <a:spcPct val="20000"/>
              </a:spcBef>
              <a:spcAft>
                <a:spcPct val="0"/>
              </a:spcAft>
              <a:buClrTx/>
              <a:buSzTx/>
              <a:buFont typeface="Arial" charset="0"/>
              <a:buChar char="•"/>
              <a:tabLst/>
              <a:defRPr/>
            </a:pPr>
            <a:endPar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endParaRPr>
          </a:p>
        </p:txBody>
      </p:sp>
    </p:spTree>
    <p:extLst>
      <p:ext uri="{BB962C8B-B14F-4D97-AF65-F5344CB8AC3E}">
        <p14:creationId xmlns:p14="http://schemas.microsoft.com/office/powerpoint/2010/main" val="147745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37</a:t>
            </a:fld>
            <a:endParaRPr lang="zh-CN" altLang="en-US" dirty="0"/>
          </a:p>
        </p:txBody>
      </p:sp>
      <p:sp>
        <p:nvSpPr>
          <p:cNvPr id="3" name="Rectangle 2_1"/>
          <p:cNvSpPr/>
          <p:nvPr/>
        </p:nvSpPr>
        <p:spPr>
          <a:xfrm>
            <a:off x="199435" y="96020"/>
            <a:ext cx="3469219"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Docker</a:t>
            </a:r>
            <a:r>
              <a:rPr lang="zh-CN" altLang="en-US" sz="2400" b="1" spc="225" dirty="0">
                <a:solidFill>
                  <a:schemeClr val="bg1"/>
                </a:solidFill>
                <a:latin typeface="微软雅黑" panose="020B0503020204020204" pitchFamily="34" charset="-122"/>
                <a:ea typeface="微软雅黑" panose="020B0503020204020204" pitchFamily="34" charset="-122"/>
              </a:rPr>
              <a:t>三个组件</a:t>
            </a:r>
          </a:p>
        </p:txBody>
      </p:sp>
      <p:grpSp>
        <p:nvGrpSpPr>
          <p:cNvPr id="12" name="组合 11"/>
          <p:cNvGrpSpPr/>
          <p:nvPr/>
        </p:nvGrpSpPr>
        <p:grpSpPr>
          <a:xfrm>
            <a:off x="1407136" y="2044039"/>
            <a:ext cx="4968875" cy="3127375"/>
            <a:chOff x="1547813" y="2295889"/>
            <a:chExt cx="4968875" cy="3127375"/>
          </a:xfrm>
        </p:grpSpPr>
        <p:sp>
          <p:nvSpPr>
            <p:cNvPr id="4" name="AutoShape 2"/>
            <p:cNvSpPr>
              <a:spLocks noChangeArrowheads="1"/>
            </p:cNvSpPr>
            <p:nvPr/>
          </p:nvSpPr>
          <p:spPr bwMode="auto">
            <a:xfrm>
              <a:off x="1547813" y="3591289"/>
              <a:ext cx="1871662" cy="64928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dirty="0"/>
                <a:t>镜像 #0</a:t>
              </a:r>
            </a:p>
            <a:p>
              <a:pPr algn="ctr"/>
              <a:r>
                <a:rPr lang="zh-CN" altLang="en-US" dirty="0"/>
                <a:t>Linux +tomcat</a:t>
              </a:r>
            </a:p>
          </p:txBody>
        </p:sp>
        <p:cxnSp>
          <p:nvCxnSpPr>
            <p:cNvPr id="5" name="AutoShape 3"/>
            <p:cNvCxnSpPr>
              <a:cxnSpLocks noChangeShapeType="1"/>
              <a:stCxn id="4" idx="3"/>
              <a:endCxn id="6" idx="1"/>
            </p:cNvCxnSpPr>
            <p:nvPr/>
          </p:nvCxnSpPr>
          <p:spPr bwMode="auto">
            <a:xfrm flipV="1">
              <a:off x="3419475" y="2656251"/>
              <a:ext cx="1152525" cy="1258888"/>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AutoShape 4"/>
            <p:cNvSpPr>
              <a:spLocks noChangeArrowheads="1"/>
            </p:cNvSpPr>
            <p:nvPr/>
          </p:nvSpPr>
          <p:spPr bwMode="auto">
            <a:xfrm>
              <a:off x="4572000" y="2295889"/>
              <a:ext cx="1944688" cy="720725"/>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dirty="0"/>
                <a:t>容器 #1</a:t>
              </a:r>
            </a:p>
            <a:p>
              <a:pPr algn="ctr"/>
              <a:r>
                <a:rPr lang="zh-CN" altLang="en-US" dirty="0"/>
                <a:t>Linux + tomcat </a:t>
              </a:r>
            </a:p>
          </p:txBody>
        </p:sp>
        <p:sp>
          <p:nvSpPr>
            <p:cNvPr id="7" name="AutoShape 5"/>
            <p:cNvSpPr>
              <a:spLocks noChangeArrowheads="1"/>
            </p:cNvSpPr>
            <p:nvPr/>
          </p:nvSpPr>
          <p:spPr bwMode="auto">
            <a:xfrm>
              <a:off x="4556125" y="3499214"/>
              <a:ext cx="1943100" cy="720725"/>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dirty="0"/>
                <a:t>容器 #2</a:t>
              </a:r>
            </a:p>
            <a:p>
              <a:pPr algn="ctr"/>
              <a:r>
                <a:rPr lang="zh-CN" altLang="en-US" dirty="0"/>
                <a:t>Linux + tomcat </a:t>
              </a:r>
            </a:p>
          </p:txBody>
        </p:sp>
        <p:sp>
          <p:nvSpPr>
            <p:cNvPr id="8" name="AutoShape 6"/>
            <p:cNvSpPr>
              <a:spLocks noChangeArrowheads="1"/>
            </p:cNvSpPr>
            <p:nvPr/>
          </p:nvSpPr>
          <p:spPr bwMode="auto">
            <a:xfrm>
              <a:off x="4540250" y="4702539"/>
              <a:ext cx="1943100" cy="720725"/>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a:t>容器 #2</a:t>
              </a:r>
            </a:p>
            <a:p>
              <a:pPr algn="ctr"/>
              <a:r>
                <a:rPr lang="zh-CN" altLang="en-US"/>
                <a:t>Linux + tomcat </a:t>
              </a:r>
            </a:p>
          </p:txBody>
        </p:sp>
        <p:cxnSp>
          <p:nvCxnSpPr>
            <p:cNvPr id="9" name="AutoShape 7"/>
            <p:cNvCxnSpPr>
              <a:cxnSpLocks noChangeShapeType="1"/>
              <a:endCxn id="7" idx="1"/>
            </p:cNvCxnSpPr>
            <p:nvPr/>
          </p:nvCxnSpPr>
          <p:spPr bwMode="auto">
            <a:xfrm flipV="1">
              <a:off x="3419475" y="3859576"/>
              <a:ext cx="1136650" cy="20638"/>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8"/>
            <p:cNvCxnSpPr>
              <a:cxnSpLocks noChangeShapeType="1"/>
              <a:endCxn id="8" idx="1"/>
            </p:cNvCxnSpPr>
            <p:nvPr/>
          </p:nvCxnSpPr>
          <p:spPr bwMode="auto">
            <a:xfrm>
              <a:off x="3419475" y="3880214"/>
              <a:ext cx="1120775" cy="1182687"/>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 name="Rectangle 9"/>
          <p:cNvSpPr txBox="1">
            <a:spLocks noChangeArrowheads="1"/>
          </p:cNvSpPr>
          <p:nvPr/>
        </p:nvSpPr>
        <p:spPr>
          <a:xfrm>
            <a:off x="457200" y="1013189"/>
            <a:ext cx="8229600" cy="595879"/>
          </a:xfrm>
          <a:prstGeom prst="rect">
            <a:avLst/>
          </a:prstGeom>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smtClean="0">
                <a:latin typeface="+mn-ea"/>
                <a:ea typeface="+mn-ea"/>
              </a:rPr>
              <a:t>从同一个镜像启动多个容器</a:t>
            </a:r>
            <a:endParaRPr lang="zh-CN" altLang="en-US" sz="2400" dirty="0">
              <a:latin typeface="+mn-ea"/>
              <a:ea typeface="+mn-ea"/>
            </a:endParaRPr>
          </a:p>
        </p:txBody>
      </p:sp>
    </p:spTree>
    <p:extLst>
      <p:ext uri="{BB962C8B-B14F-4D97-AF65-F5344CB8AC3E}">
        <p14:creationId xmlns:p14="http://schemas.microsoft.com/office/powerpoint/2010/main" val="15406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38</a:t>
            </a:fld>
            <a:endParaRPr lang="zh-CN" altLang="en-US" dirty="0"/>
          </a:p>
        </p:txBody>
      </p:sp>
      <p:sp>
        <p:nvSpPr>
          <p:cNvPr id="3" name="Rectangle 2_1"/>
          <p:cNvSpPr/>
          <p:nvPr/>
        </p:nvSpPr>
        <p:spPr>
          <a:xfrm>
            <a:off x="199435" y="96020"/>
            <a:ext cx="3469219"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Docker</a:t>
            </a:r>
            <a:r>
              <a:rPr lang="zh-CN" altLang="en-US" sz="2400" b="1" spc="225" dirty="0">
                <a:solidFill>
                  <a:schemeClr val="bg1"/>
                </a:solidFill>
                <a:latin typeface="微软雅黑" panose="020B0503020204020204" pitchFamily="34" charset="-122"/>
                <a:ea typeface="微软雅黑" panose="020B0503020204020204" pitchFamily="34" charset="-122"/>
              </a:rPr>
              <a:t>三个组件</a:t>
            </a:r>
          </a:p>
        </p:txBody>
      </p:sp>
      <p:sp>
        <p:nvSpPr>
          <p:cNvPr id="4" name="Rectangle 2"/>
          <p:cNvSpPr txBox="1">
            <a:spLocks noChangeArrowheads="1"/>
          </p:cNvSpPr>
          <p:nvPr/>
        </p:nvSpPr>
        <p:spPr>
          <a:xfrm>
            <a:off x="457200" y="890101"/>
            <a:ext cx="8229600" cy="4639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latin typeface="+mn-ea"/>
              </a:rPr>
              <a:t>3</a:t>
            </a:r>
            <a:r>
              <a:rPr lang="zh-CN" altLang="en-US" sz="2400" b="1" dirty="0" smtClean="0">
                <a:latin typeface="+mn-ea"/>
              </a:rPr>
              <a:t>、</a:t>
            </a:r>
            <a:r>
              <a:rPr lang="en-US" altLang="zh-CN" sz="2400" b="1" dirty="0" smtClean="0">
                <a:latin typeface="+mn-ea"/>
              </a:rPr>
              <a:t>Docker Registries</a:t>
            </a:r>
            <a:endParaRPr lang="en-US" altLang="zh-CN" sz="2400" b="1" dirty="0">
              <a:latin typeface="+mn-ea"/>
            </a:endParaRPr>
          </a:p>
          <a:p>
            <a:endParaRPr lang="zh-CN" altLang="en-US" sz="2400" b="1" dirty="0">
              <a:latin typeface="+mn-ea"/>
              <a:ea typeface="+mn-ea"/>
            </a:endParaRPr>
          </a:p>
        </p:txBody>
      </p:sp>
      <p:sp>
        <p:nvSpPr>
          <p:cNvPr id="6" name="Rectangle 3"/>
          <p:cNvSpPr txBox="1">
            <a:spLocks noChangeArrowheads="1"/>
          </p:cNvSpPr>
          <p:nvPr/>
        </p:nvSpPr>
        <p:spPr>
          <a:xfrm>
            <a:off x="313928" y="1544084"/>
            <a:ext cx="8709048" cy="2500330"/>
          </a:xfrm>
          <a:prstGeom prst="rect">
            <a:avLst/>
          </a:prstGeom>
        </p:spPr>
        <p:txBody>
          <a:bodyPr/>
          <a:lstStyle/>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仓库是集中</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存放</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镜像文件的场所</a:t>
            </a:r>
          </a:p>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仓库注册服务器</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上往往存放着多个仓库，每个仓库中又包含了多个镜像，每个镜像有不同的标签。</a:t>
            </a:r>
          </a:p>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仓库分为</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公开仓库</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（Public）和</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私有仓库</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（Private）两种形式</a:t>
            </a:r>
          </a:p>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push 镜像</a:t>
            </a:r>
            <a:r>
              <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rPr>
              <a:t>到仓库,从仓库</a:t>
            </a:r>
            <a:r>
              <a:rPr kumimoji="0" lang="zh-CN" altLang="en-US" sz="20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Calibri" pitchFamily="34" charset="0"/>
              </a:rPr>
              <a:t>pull下镜像</a:t>
            </a:r>
          </a:p>
          <a:p>
            <a:pPr marL="0" marR="0" lvl="0" indent="0" algn="l" defTabSz="914400" rtl="0" eaLnBrk="0" fontAlgn="base" latinLnBrk="0" hangingPunct="0">
              <a:lnSpc>
                <a:spcPct val="9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itchFamily="34" charset="0"/>
            </a:endParaRPr>
          </a:p>
        </p:txBody>
      </p:sp>
      <p:grpSp>
        <p:nvGrpSpPr>
          <p:cNvPr id="18" name="组合 17"/>
          <p:cNvGrpSpPr/>
          <p:nvPr/>
        </p:nvGrpSpPr>
        <p:grpSpPr>
          <a:xfrm>
            <a:off x="1764927" y="3532398"/>
            <a:ext cx="5500726" cy="1681157"/>
            <a:chOff x="1684809" y="4002701"/>
            <a:chExt cx="5500726" cy="1681157"/>
          </a:xfrm>
        </p:grpSpPr>
        <p:sp>
          <p:nvSpPr>
            <p:cNvPr id="7" name="矩形 6"/>
            <p:cNvSpPr/>
            <p:nvPr/>
          </p:nvSpPr>
          <p:spPr bwMode="auto">
            <a:xfrm>
              <a:off x="1684809" y="4074139"/>
              <a:ext cx="857256"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矩形 7"/>
            <p:cNvSpPr/>
            <p:nvPr/>
          </p:nvSpPr>
          <p:spPr bwMode="auto">
            <a:xfrm>
              <a:off x="6328279" y="4074139"/>
              <a:ext cx="857256"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9" name="Picture 2"/>
            <p:cNvPicPr>
              <a:picLocks noChangeAspect="1" noChangeArrowheads="1"/>
            </p:cNvPicPr>
            <p:nvPr/>
          </p:nvPicPr>
          <p:blipFill>
            <a:blip r:embed="rId3" cstate="print"/>
            <a:srcRect/>
            <a:stretch>
              <a:fillRect/>
            </a:stretch>
          </p:blipFill>
          <p:spPr bwMode="auto">
            <a:xfrm>
              <a:off x="2684941" y="4002701"/>
              <a:ext cx="3070221" cy="1681157"/>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1899123" y="4359891"/>
              <a:ext cx="466725" cy="438150"/>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4256577" y="4359891"/>
              <a:ext cx="466725" cy="438150"/>
            </a:xfrm>
            <a:prstGeom prst="rect">
              <a:avLst/>
            </a:prstGeom>
            <a:noFill/>
            <a:ln w="9525">
              <a:noFill/>
              <a:miter lim="800000"/>
              <a:headEnd/>
              <a:tailEnd/>
            </a:ln>
          </p:spPr>
        </p:pic>
        <p:sp>
          <p:nvSpPr>
            <p:cNvPr id="12" name="矩形 11"/>
            <p:cNvSpPr/>
            <p:nvPr/>
          </p:nvSpPr>
          <p:spPr>
            <a:xfrm>
              <a:off x="2214452" y="4859957"/>
              <a:ext cx="652743" cy="369332"/>
            </a:xfrm>
            <a:prstGeom prst="rect">
              <a:avLst/>
            </a:prstGeom>
          </p:spPr>
          <p:txBody>
            <a:bodyPr wrap="none">
              <a:spAutoFit/>
            </a:bodyPr>
            <a:lstStyle/>
            <a:p>
              <a:r>
                <a:rPr lang="zh-CN" altLang="en-US" b="1" kern="0" dirty="0" smtClean="0">
                  <a:latin typeface="黑体" pitchFamily="49" charset="-122"/>
                  <a:ea typeface="黑体" pitchFamily="49" charset="-122"/>
                  <a:sym typeface="Calibri" pitchFamily="34" charset="0"/>
                </a:rPr>
                <a:t>push</a:t>
              </a:r>
              <a:endParaRPr lang="zh-CN" altLang="en-US" b="1" dirty="0">
                <a:latin typeface="黑体" pitchFamily="49" charset="-122"/>
                <a:ea typeface="黑体" pitchFamily="49" charset="-122"/>
              </a:endParaRPr>
            </a:p>
          </p:txBody>
        </p:sp>
        <p:sp>
          <p:nvSpPr>
            <p:cNvPr id="13" name="矩形 12"/>
            <p:cNvSpPr/>
            <p:nvPr/>
          </p:nvSpPr>
          <p:spPr>
            <a:xfrm>
              <a:off x="5828213" y="4859957"/>
              <a:ext cx="652743" cy="369332"/>
            </a:xfrm>
            <a:prstGeom prst="rect">
              <a:avLst/>
            </a:prstGeom>
          </p:spPr>
          <p:txBody>
            <a:bodyPr wrap="none">
              <a:spAutoFit/>
            </a:bodyPr>
            <a:lstStyle/>
            <a:p>
              <a:r>
                <a:rPr lang="zh-CN" altLang="en-US" b="1" kern="0" dirty="0" smtClean="0">
                  <a:latin typeface="黑体" pitchFamily="49" charset="-122"/>
                  <a:ea typeface="黑体" pitchFamily="49" charset="-122"/>
                  <a:sym typeface="Calibri" pitchFamily="34" charset="0"/>
                </a:rPr>
                <a:t>pull</a:t>
              </a:r>
              <a:endParaRPr lang="zh-CN" altLang="en-US" b="1" dirty="0">
                <a:latin typeface="黑体" pitchFamily="49" charset="-122"/>
                <a:ea typeface="黑体" pitchFamily="49" charset="-122"/>
              </a:endParaRPr>
            </a:p>
          </p:txBody>
        </p:sp>
        <p:pic>
          <p:nvPicPr>
            <p:cNvPr id="14" name="Picture 3"/>
            <p:cNvPicPr>
              <a:picLocks noChangeAspect="1" noChangeArrowheads="1"/>
            </p:cNvPicPr>
            <p:nvPr/>
          </p:nvPicPr>
          <p:blipFill>
            <a:blip r:embed="rId4" cstate="print"/>
            <a:srcRect/>
            <a:stretch>
              <a:fillRect/>
            </a:stretch>
          </p:blipFill>
          <p:spPr bwMode="auto">
            <a:xfrm>
              <a:off x="4256577" y="4359891"/>
              <a:ext cx="466725" cy="438150"/>
            </a:xfrm>
            <a:prstGeom prst="rect">
              <a:avLst/>
            </a:prstGeom>
            <a:noFill/>
            <a:ln w="9525">
              <a:noFill/>
              <a:miter lim="800000"/>
              <a:headEnd/>
              <a:tailEnd/>
            </a:ln>
          </p:spPr>
        </p:pic>
        <p:sp>
          <p:nvSpPr>
            <p:cNvPr id="15" name="矩形 14"/>
            <p:cNvSpPr/>
            <p:nvPr/>
          </p:nvSpPr>
          <p:spPr>
            <a:xfrm>
              <a:off x="6467766" y="4061997"/>
              <a:ext cx="646331" cy="369332"/>
            </a:xfrm>
            <a:prstGeom prst="rect">
              <a:avLst/>
            </a:prstGeom>
          </p:spPr>
          <p:txBody>
            <a:bodyPr wrap="square">
              <a:spAutoFit/>
            </a:bodyPr>
            <a:lstStyle/>
            <a:p>
              <a:r>
                <a:rPr lang="zh-CN" altLang="en-US" b="1" dirty="0" smtClean="0">
                  <a:latin typeface="黑体" pitchFamily="49" charset="-122"/>
                  <a:ea typeface="黑体" pitchFamily="49" charset="-122"/>
                </a:rPr>
                <a:t>主机</a:t>
              </a:r>
              <a:endParaRPr lang="zh-CN" altLang="en-US" b="1" dirty="0">
                <a:latin typeface="黑体" pitchFamily="49" charset="-122"/>
                <a:ea typeface="黑体" pitchFamily="49" charset="-122"/>
              </a:endParaRPr>
            </a:p>
          </p:txBody>
        </p:sp>
        <p:sp>
          <p:nvSpPr>
            <p:cNvPr id="16" name="矩形 15"/>
            <p:cNvSpPr/>
            <p:nvPr/>
          </p:nvSpPr>
          <p:spPr>
            <a:xfrm>
              <a:off x="1824296" y="4002701"/>
              <a:ext cx="646331" cy="369332"/>
            </a:xfrm>
            <a:prstGeom prst="rect">
              <a:avLst/>
            </a:prstGeom>
          </p:spPr>
          <p:txBody>
            <a:bodyPr wrap="square">
              <a:spAutoFit/>
            </a:bodyPr>
            <a:lstStyle/>
            <a:p>
              <a:r>
                <a:rPr lang="zh-CN" altLang="en-US" b="1" dirty="0" smtClean="0">
                  <a:latin typeface="黑体" pitchFamily="49" charset="-122"/>
                  <a:ea typeface="黑体" pitchFamily="49" charset="-122"/>
                </a:rPr>
                <a:t>主机</a:t>
              </a:r>
              <a:endParaRPr lang="zh-CN" altLang="en-US" b="1" dirty="0">
                <a:latin typeface="黑体" pitchFamily="49" charset="-122"/>
                <a:ea typeface="黑体" pitchFamily="49" charset="-122"/>
              </a:endParaRPr>
            </a:p>
          </p:txBody>
        </p:sp>
        <p:pic>
          <p:nvPicPr>
            <p:cNvPr id="17" name="Picture 3"/>
            <p:cNvPicPr>
              <a:picLocks noChangeAspect="1" noChangeArrowheads="1"/>
            </p:cNvPicPr>
            <p:nvPr/>
          </p:nvPicPr>
          <p:blipFill>
            <a:blip r:embed="rId4" cstate="print"/>
            <a:srcRect/>
            <a:stretch>
              <a:fillRect/>
            </a:stretch>
          </p:blipFill>
          <p:spPr bwMode="auto">
            <a:xfrm>
              <a:off x="1903889" y="4350366"/>
              <a:ext cx="466725" cy="438150"/>
            </a:xfrm>
            <a:prstGeom prst="rect">
              <a:avLst/>
            </a:prstGeom>
            <a:noFill/>
            <a:ln w="9525">
              <a:noFill/>
              <a:miter lim="800000"/>
              <a:headEnd/>
              <a:tailEnd/>
            </a:ln>
          </p:spPr>
        </p:pic>
      </p:grpSp>
    </p:spTree>
    <p:extLst>
      <p:ext uri="{BB962C8B-B14F-4D97-AF65-F5344CB8AC3E}">
        <p14:creationId xmlns:p14="http://schemas.microsoft.com/office/powerpoint/2010/main" val="10833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39</a:t>
            </a:fld>
            <a:endParaRPr lang="zh-CN" altLang="en-US" dirty="0"/>
          </a:p>
        </p:txBody>
      </p:sp>
      <p:sp>
        <p:nvSpPr>
          <p:cNvPr id="3" name="Rectangle 2_1"/>
          <p:cNvSpPr/>
          <p:nvPr/>
        </p:nvSpPr>
        <p:spPr>
          <a:xfrm>
            <a:off x="199435" y="96020"/>
            <a:ext cx="3469219"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2.2 Docker</a:t>
            </a:r>
            <a:r>
              <a:rPr lang="zh-CN" altLang="en-US" sz="2400" b="1" spc="225" dirty="0">
                <a:solidFill>
                  <a:schemeClr val="bg1"/>
                </a:solidFill>
                <a:latin typeface="微软雅黑" panose="020B0503020204020204" pitchFamily="34" charset="-122"/>
                <a:ea typeface="微软雅黑" panose="020B0503020204020204" pitchFamily="34" charset="-122"/>
              </a:rPr>
              <a:t>三个组件</a:t>
            </a:r>
          </a:p>
        </p:txBody>
      </p:sp>
      <p:sp>
        <p:nvSpPr>
          <p:cNvPr id="4" name="矩形 3"/>
          <p:cNvSpPr/>
          <p:nvPr/>
        </p:nvSpPr>
        <p:spPr>
          <a:xfrm>
            <a:off x="41173" y="773984"/>
            <a:ext cx="8646458" cy="1938992"/>
          </a:xfrm>
          <a:prstGeom prst="rect">
            <a:avLst/>
          </a:prstGeom>
        </p:spPr>
        <p:txBody>
          <a:bodyPr wrap="square">
            <a:spAutoFit/>
          </a:bodyPr>
          <a:lstStyle/>
          <a:p>
            <a:r>
              <a:rPr lang="zh-CN" altLang="en-US" sz="2000" dirty="0">
                <a:latin typeface="+mn-ea"/>
              </a:rPr>
              <a:t>目前 </a:t>
            </a:r>
            <a:r>
              <a:rPr lang="en-US" altLang="zh-CN" sz="2000" dirty="0">
                <a:latin typeface="+mn-ea"/>
              </a:rPr>
              <a:t>Docker </a:t>
            </a:r>
            <a:r>
              <a:rPr lang="zh-CN" altLang="en-US" sz="2000" dirty="0">
                <a:latin typeface="+mn-ea"/>
              </a:rPr>
              <a:t>官方维护了一个</a:t>
            </a:r>
            <a:r>
              <a:rPr lang="zh-CN" altLang="en-US" sz="2000" dirty="0" smtClean="0">
                <a:latin typeface="+mn-ea"/>
              </a:rPr>
              <a:t>公开仓库 </a:t>
            </a:r>
            <a:r>
              <a:rPr lang="en-US" altLang="zh-CN" sz="2000" dirty="0">
                <a:latin typeface="+mn-ea"/>
              </a:rPr>
              <a:t>Docker Hub</a:t>
            </a:r>
            <a:r>
              <a:rPr lang="zh-CN" altLang="en-US" sz="2000" dirty="0">
                <a:latin typeface="+mn-ea"/>
              </a:rPr>
              <a:t>，其中已经</a:t>
            </a:r>
            <a:r>
              <a:rPr lang="zh-CN" altLang="en-US" sz="2000" dirty="0" smtClean="0">
                <a:latin typeface="+mn-ea"/>
              </a:rPr>
              <a:t>包括超过 </a:t>
            </a:r>
            <a:r>
              <a:rPr lang="en-US" altLang="zh-CN" sz="2000" dirty="0">
                <a:latin typeface="+mn-ea"/>
              </a:rPr>
              <a:t>15,000</a:t>
            </a:r>
            <a:r>
              <a:rPr lang="zh-CN" altLang="en-US" sz="2000" dirty="0">
                <a:latin typeface="+mn-ea"/>
              </a:rPr>
              <a:t>的镜像</a:t>
            </a:r>
            <a:r>
              <a:rPr lang="zh-CN" altLang="en-US" sz="2000" dirty="0" smtClean="0">
                <a:latin typeface="+mn-ea"/>
              </a:rPr>
              <a:t>。</a:t>
            </a:r>
            <a:endParaRPr lang="en-US" altLang="zh-CN" sz="2000" dirty="0">
              <a:latin typeface="+mn-ea"/>
            </a:endParaRPr>
          </a:p>
          <a:p>
            <a:r>
              <a:rPr lang="en-US" altLang="zh-CN" sz="2000" dirty="0" err="1">
                <a:latin typeface="+mn-ea"/>
              </a:rPr>
              <a:t>docker</a:t>
            </a:r>
            <a:r>
              <a:rPr lang="en-US" altLang="zh-CN" sz="2000" dirty="0">
                <a:latin typeface="+mn-ea"/>
              </a:rPr>
              <a:t> search </a:t>
            </a:r>
            <a:r>
              <a:rPr lang="zh-CN" altLang="en-US" sz="2000" dirty="0">
                <a:latin typeface="+mn-ea"/>
              </a:rPr>
              <a:t>命令来查找官方仓库中的镜像</a:t>
            </a:r>
            <a:endParaRPr lang="en-US" altLang="zh-CN" sz="2000" dirty="0">
              <a:latin typeface="+mn-ea"/>
            </a:endParaRPr>
          </a:p>
          <a:p>
            <a:r>
              <a:rPr lang="en-US" altLang="zh-CN" sz="2000" dirty="0" err="1">
                <a:latin typeface="+mn-ea"/>
              </a:rPr>
              <a:t>docker</a:t>
            </a:r>
            <a:r>
              <a:rPr lang="en-US" altLang="zh-CN" sz="2000" dirty="0">
                <a:latin typeface="+mn-ea"/>
              </a:rPr>
              <a:t> pull </a:t>
            </a:r>
            <a:r>
              <a:rPr lang="zh-CN" altLang="en-US" sz="2000" dirty="0">
                <a:latin typeface="+mn-ea"/>
              </a:rPr>
              <a:t>命令来将它下载到</a:t>
            </a:r>
            <a:r>
              <a:rPr lang="zh-CN" altLang="en-US" sz="2000" dirty="0" smtClean="0">
                <a:latin typeface="+mn-ea"/>
              </a:rPr>
              <a:t>本地。</a:t>
            </a:r>
            <a:endParaRPr lang="en-US" altLang="zh-CN" sz="2000" dirty="0">
              <a:latin typeface="+mn-ea"/>
            </a:endParaRPr>
          </a:p>
          <a:p>
            <a:r>
              <a:rPr lang="zh-CN" altLang="en-US" sz="2000" dirty="0" smtClean="0">
                <a:latin typeface="+mn-ea"/>
              </a:rPr>
              <a:t>用户</a:t>
            </a:r>
            <a:r>
              <a:rPr lang="zh-CN" altLang="en-US" sz="2000" dirty="0">
                <a:latin typeface="+mn-ea"/>
              </a:rPr>
              <a:t>可以创建一个本地仓库供私人</a:t>
            </a:r>
            <a:r>
              <a:rPr lang="zh-CN" altLang="en-US" sz="2000" dirty="0" smtClean="0">
                <a:latin typeface="+mn-ea"/>
              </a:rPr>
              <a:t>使用</a:t>
            </a:r>
            <a:r>
              <a:rPr lang="zh-CN" altLang="en-US" sz="2000" dirty="0">
                <a:latin typeface="+mn-ea"/>
              </a:rPr>
              <a:t>，</a:t>
            </a:r>
            <a:r>
              <a:rPr lang="en-US" altLang="zh-CN" sz="2000" dirty="0" smtClean="0">
                <a:latin typeface="+mn-ea"/>
              </a:rPr>
              <a:t>registry </a:t>
            </a:r>
            <a:r>
              <a:rPr lang="zh-CN" altLang="en-US" sz="2000" dirty="0">
                <a:latin typeface="+mn-ea"/>
              </a:rPr>
              <a:t>是官方提供的工具，可以用于构建私有的镜像</a:t>
            </a:r>
            <a:r>
              <a:rPr lang="zh-CN" altLang="en-US" sz="2000" dirty="0" smtClean="0">
                <a:latin typeface="+mn-ea"/>
              </a:rPr>
              <a:t>仓库。</a:t>
            </a:r>
            <a:endParaRPr lang="zh-CN" altLang="en-US" sz="2000" dirty="0">
              <a:latin typeface="+mn-ea"/>
            </a:endParaRPr>
          </a:p>
        </p:txBody>
      </p:sp>
      <p:grpSp>
        <p:nvGrpSpPr>
          <p:cNvPr id="5" name="组合 4"/>
          <p:cNvGrpSpPr/>
          <p:nvPr/>
        </p:nvGrpSpPr>
        <p:grpSpPr>
          <a:xfrm>
            <a:off x="1069940" y="2375133"/>
            <a:ext cx="7914173" cy="3569067"/>
            <a:chOff x="929260" y="2322378"/>
            <a:chExt cx="7914173" cy="3569067"/>
          </a:xfrm>
        </p:grpSpPr>
        <p:grpSp>
          <p:nvGrpSpPr>
            <p:cNvPr id="6" name="组合 5"/>
            <p:cNvGrpSpPr/>
            <p:nvPr/>
          </p:nvGrpSpPr>
          <p:grpSpPr>
            <a:xfrm>
              <a:off x="929260" y="2322378"/>
              <a:ext cx="5940366" cy="3429024"/>
              <a:chOff x="1571604" y="2311486"/>
              <a:chExt cx="5940366" cy="3429024"/>
            </a:xfrm>
          </p:grpSpPr>
          <p:sp>
            <p:nvSpPr>
              <p:cNvPr id="12" name="椭圆 11"/>
              <p:cNvSpPr/>
              <p:nvPr/>
            </p:nvSpPr>
            <p:spPr>
              <a:xfrm>
                <a:off x="3300789" y="3240180"/>
                <a:ext cx="2428892" cy="242889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429000" y="2311486"/>
                <a:ext cx="1729177" cy="15001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dirty="0" smtClean="0">
                    <a:solidFill>
                      <a:srgbClr val="384C54"/>
                    </a:solidFill>
                  </a:rPr>
                  <a:t>容器</a:t>
                </a:r>
                <a:endParaRPr lang="en-US" altLang="zh-CN" sz="1700" dirty="0" smtClean="0">
                  <a:solidFill>
                    <a:srgbClr val="384C54"/>
                  </a:solidFill>
                </a:endParaRPr>
              </a:p>
              <a:p>
                <a:pPr algn="ctr"/>
                <a:r>
                  <a:rPr lang="en-US" altLang="zh-CN" sz="1700" dirty="0" smtClean="0">
                    <a:solidFill>
                      <a:srgbClr val="384C54"/>
                    </a:solidFill>
                  </a:rPr>
                  <a:t>Container</a:t>
                </a:r>
                <a:endParaRPr lang="zh-CN" altLang="en-US" sz="1700" dirty="0">
                  <a:solidFill>
                    <a:srgbClr val="384C54"/>
                  </a:solidFill>
                </a:endParaRPr>
              </a:p>
            </p:txBody>
          </p:sp>
          <p:sp>
            <p:nvSpPr>
              <p:cNvPr id="14" name="椭圆 13"/>
              <p:cNvSpPr/>
              <p:nvPr/>
            </p:nvSpPr>
            <p:spPr>
              <a:xfrm>
                <a:off x="2443533" y="4240312"/>
                <a:ext cx="1500198" cy="150019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2">
                        <a:lumMod val="75000"/>
                      </a:schemeClr>
                    </a:solidFill>
                  </a:rPr>
                  <a:t>镜像</a:t>
                </a:r>
                <a:endParaRPr lang="en-US" altLang="zh-CN" dirty="0" smtClean="0">
                  <a:solidFill>
                    <a:schemeClr val="accent2">
                      <a:lumMod val="75000"/>
                    </a:schemeClr>
                  </a:solidFill>
                </a:endParaRPr>
              </a:p>
              <a:p>
                <a:pPr algn="ctr"/>
                <a:r>
                  <a:rPr lang="en-US" altLang="zh-CN" dirty="0" smtClean="0">
                    <a:solidFill>
                      <a:schemeClr val="accent2">
                        <a:lumMod val="75000"/>
                      </a:schemeClr>
                    </a:solidFill>
                  </a:rPr>
                  <a:t>images</a:t>
                </a:r>
                <a:endParaRPr lang="zh-CN" altLang="en-US" dirty="0">
                  <a:solidFill>
                    <a:schemeClr val="accent2">
                      <a:lumMod val="75000"/>
                    </a:schemeClr>
                  </a:solidFill>
                </a:endParaRPr>
              </a:p>
            </p:txBody>
          </p:sp>
          <p:sp>
            <p:nvSpPr>
              <p:cNvPr id="15" name="椭圆 14"/>
              <p:cNvSpPr/>
              <p:nvPr/>
            </p:nvSpPr>
            <p:spPr>
              <a:xfrm>
                <a:off x="4958862" y="4240312"/>
                <a:ext cx="1752889" cy="15001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仓库</a:t>
                </a:r>
                <a:endParaRPr lang="en-US" altLang="zh-CN" dirty="0" smtClean="0">
                  <a:solidFill>
                    <a:schemeClr val="tx1"/>
                  </a:solidFill>
                </a:endParaRPr>
              </a:p>
              <a:p>
                <a:pPr algn="ctr"/>
                <a:r>
                  <a:rPr lang="en-US" altLang="zh-CN" sz="1300" dirty="0" smtClean="0">
                    <a:solidFill>
                      <a:schemeClr val="tx1"/>
                    </a:solidFill>
                  </a:rPr>
                  <a:t>Repositories</a:t>
                </a:r>
                <a:endParaRPr lang="zh-CN" altLang="en-US" sz="1300" dirty="0">
                  <a:solidFill>
                    <a:schemeClr val="tx1"/>
                  </a:solidFill>
                </a:endParaRPr>
              </a:p>
            </p:txBody>
          </p:sp>
          <p:sp>
            <p:nvSpPr>
              <p:cNvPr id="16" name="TextBox 8"/>
              <p:cNvSpPr txBox="1"/>
              <p:nvPr/>
            </p:nvSpPr>
            <p:spPr>
              <a:xfrm>
                <a:off x="5293764" y="2815521"/>
                <a:ext cx="800219" cy="461665"/>
              </a:xfrm>
              <a:prstGeom prst="rect">
                <a:avLst/>
              </a:prstGeom>
              <a:solidFill>
                <a:schemeClr val="tx1"/>
              </a:solidFill>
            </p:spPr>
            <p:txBody>
              <a:bodyPr wrap="none" rtlCol="0">
                <a:spAutoFit/>
              </a:bodyPr>
              <a:lstStyle/>
              <a:p>
                <a:r>
                  <a:rPr lang="zh-CN" altLang="en-US" sz="2400" dirty="0" smtClean="0">
                    <a:solidFill>
                      <a:schemeClr val="bg1"/>
                    </a:solidFill>
                    <a:latin typeface="黑体" pitchFamily="49" charset="-122"/>
                    <a:ea typeface="黑体" pitchFamily="49" charset="-122"/>
                  </a:rPr>
                  <a:t>执行</a:t>
                </a:r>
                <a:endParaRPr lang="en-US" altLang="zh-CN" sz="2400" dirty="0" smtClean="0">
                  <a:solidFill>
                    <a:schemeClr val="bg1"/>
                  </a:solidFill>
                  <a:latin typeface="黑体" pitchFamily="49" charset="-122"/>
                  <a:ea typeface="黑体" pitchFamily="49" charset="-122"/>
                </a:endParaRPr>
              </a:p>
            </p:txBody>
          </p:sp>
          <p:sp>
            <p:nvSpPr>
              <p:cNvPr id="17" name="TextBox 11"/>
              <p:cNvSpPr txBox="1"/>
              <p:nvPr/>
            </p:nvSpPr>
            <p:spPr>
              <a:xfrm>
                <a:off x="1571604" y="4789552"/>
                <a:ext cx="800219" cy="461665"/>
              </a:xfrm>
              <a:prstGeom prst="rect">
                <a:avLst/>
              </a:prstGeom>
              <a:solidFill>
                <a:schemeClr val="tx1"/>
              </a:solidFill>
            </p:spPr>
            <p:txBody>
              <a:bodyPr wrap="none" rtlCol="0">
                <a:spAutoFit/>
              </a:bodyPr>
              <a:lstStyle/>
              <a:p>
                <a:r>
                  <a:rPr lang="zh-CN" altLang="en-US" sz="2400" dirty="0" smtClean="0">
                    <a:solidFill>
                      <a:schemeClr val="bg1"/>
                    </a:solidFill>
                    <a:latin typeface="黑体" pitchFamily="49" charset="-122"/>
                    <a:ea typeface="黑体" pitchFamily="49" charset="-122"/>
                  </a:rPr>
                  <a:t>构建</a:t>
                </a:r>
                <a:endParaRPr lang="en-US" altLang="zh-CN" sz="2400" dirty="0" smtClean="0">
                  <a:solidFill>
                    <a:schemeClr val="bg1"/>
                  </a:solidFill>
                  <a:latin typeface="黑体" pitchFamily="49" charset="-122"/>
                  <a:ea typeface="黑体" pitchFamily="49" charset="-122"/>
                </a:endParaRPr>
              </a:p>
            </p:txBody>
          </p:sp>
          <p:sp>
            <p:nvSpPr>
              <p:cNvPr id="18" name="TextBox 12"/>
              <p:cNvSpPr txBox="1"/>
              <p:nvPr/>
            </p:nvSpPr>
            <p:spPr>
              <a:xfrm>
                <a:off x="6711751" y="4751151"/>
                <a:ext cx="800219" cy="461665"/>
              </a:xfrm>
              <a:prstGeom prst="rect">
                <a:avLst/>
              </a:prstGeom>
              <a:solidFill>
                <a:schemeClr val="tx1"/>
              </a:solidFill>
            </p:spPr>
            <p:txBody>
              <a:bodyPr wrap="none" rtlCol="0">
                <a:spAutoFit/>
              </a:bodyPr>
              <a:lstStyle/>
              <a:p>
                <a:r>
                  <a:rPr lang="zh-CN" altLang="en-US" sz="2400" dirty="0" smtClean="0">
                    <a:solidFill>
                      <a:schemeClr val="bg1"/>
                    </a:solidFill>
                    <a:latin typeface="黑体" pitchFamily="49" charset="-122"/>
                    <a:ea typeface="黑体" pitchFamily="49" charset="-122"/>
                  </a:rPr>
                  <a:t>分发</a:t>
                </a:r>
                <a:endParaRPr lang="en-US" altLang="zh-CN" sz="2400" dirty="0" smtClean="0">
                  <a:solidFill>
                    <a:schemeClr val="bg1"/>
                  </a:solidFill>
                  <a:latin typeface="黑体" pitchFamily="49" charset="-122"/>
                  <a:ea typeface="黑体" pitchFamily="49" charset="-122"/>
                </a:endParaRPr>
              </a:p>
            </p:txBody>
          </p:sp>
        </p:grpSp>
        <p:grpSp>
          <p:nvGrpSpPr>
            <p:cNvPr id="7" name="组合 6"/>
            <p:cNvGrpSpPr/>
            <p:nvPr/>
          </p:nvGrpSpPr>
          <p:grpSpPr>
            <a:xfrm>
              <a:off x="5908564" y="4248371"/>
              <a:ext cx="2934869" cy="1643074"/>
              <a:chOff x="4923805" y="3286124"/>
              <a:chExt cx="2934869" cy="1643074"/>
            </a:xfrm>
          </p:grpSpPr>
          <p:sp>
            <p:nvSpPr>
              <p:cNvPr id="8" name="圆角矩形 7"/>
              <p:cNvSpPr/>
              <p:nvPr/>
            </p:nvSpPr>
            <p:spPr>
              <a:xfrm>
                <a:off x="6072198" y="3286124"/>
                <a:ext cx="1786476" cy="571504"/>
              </a:xfrm>
              <a:prstGeom prst="roundRect">
                <a:avLst/>
              </a:prstGeom>
              <a:solidFill>
                <a:schemeClr val="accent6">
                  <a:lumMod val="20000"/>
                  <a:lumOff val="80000"/>
                </a:schemeClr>
              </a:solidFill>
              <a:ln>
                <a:solidFill>
                  <a:srgbClr val="384C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rgbClr val="384C54"/>
                    </a:solidFill>
                  </a:rPr>
                  <a:t>docker</a:t>
                </a:r>
                <a:r>
                  <a:rPr lang="en-US" altLang="zh-CN" sz="1200" dirty="0" smtClean="0">
                    <a:solidFill>
                      <a:srgbClr val="384C54"/>
                    </a:solidFill>
                  </a:rPr>
                  <a:t> Hub</a:t>
                </a:r>
              </a:p>
              <a:p>
                <a:pPr algn="ctr"/>
                <a:r>
                  <a:rPr lang="en-US" altLang="zh-CN" sz="1200" dirty="0" smtClean="0">
                    <a:solidFill>
                      <a:srgbClr val="384C54"/>
                    </a:solidFill>
                  </a:rPr>
                  <a:t>(public registry)</a:t>
                </a:r>
                <a:endParaRPr lang="zh-CN" altLang="en-US" sz="1200" dirty="0" smtClean="0">
                  <a:solidFill>
                    <a:srgbClr val="384C54"/>
                  </a:solidFill>
                </a:endParaRPr>
              </a:p>
            </p:txBody>
          </p:sp>
          <p:sp>
            <p:nvSpPr>
              <p:cNvPr id="9" name="圆角矩形 8"/>
              <p:cNvSpPr/>
              <p:nvPr/>
            </p:nvSpPr>
            <p:spPr>
              <a:xfrm>
                <a:off x="6072198" y="4357694"/>
                <a:ext cx="1714512" cy="571504"/>
              </a:xfrm>
              <a:prstGeom prst="roundRect">
                <a:avLst/>
              </a:prstGeom>
              <a:solidFill>
                <a:schemeClr val="bg2">
                  <a:lumMod val="90000"/>
                </a:schemeClr>
              </a:solidFill>
              <a:ln>
                <a:solidFill>
                  <a:srgbClr val="384C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rgbClr val="384C54"/>
                    </a:solidFill>
                  </a:rPr>
                  <a:t>Docker</a:t>
                </a:r>
                <a:r>
                  <a:rPr lang="en-US" altLang="zh-CN" sz="1200" dirty="0" smtClean="0">
                    <a:solidFill>
                      <a:srgbClr val="384C54"/>
                    </a:solidFill>
                  </a:rPr>
                  <a:t>-registry</a:t>
                </a:r>
              </a:p>
              <a:p>
                <a:pPr algn="ctr"/>
                <a:r>
                  <a:rPr lang="en-US" altLang="zh-CN" sz="1200" dirty="0" smtClean="0">
                    <a:solidFill>
                      <a:srgbClr val="384C54"/>
                    </a:solidFill>
                  </a:rPr>
                  <a:t>(private registry)</a:t>
                </a:r>
                <a:endParaRPr lang="zh-CN" altLang="en-US" sz="1200" dirty="0" smtClean="0">
                  <a:solidFill>
                    <a:srgbClr val="384C54"/>
                  </a:solidFill>
                </a:endParaRPr>
              </a:p>
            </p:txBody>
          </p:sp>
          <p:cxnSp>
            <p:nvCxnSpPr>
              <p:cNvPr id="10" name="直接箭头连接符 9"/>
              <p:cNvCxnSpPr>
                <a:endCxn id="8" idx="1"/>
              </p:cNvCxnSpPr>
              <p:nvPr/>
            </p:nvCxnSpPr>
            <p:spPr>
              <a:xfrm>
                <a:off x="4923805" y="3505256"/>
                <a:ext cx="1148393" cy="66620"/>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9" idx="1"/>
              </p:cNvCxnSpPr>
              <p:nvPr/>
            </p:nvCxnSpPr>
            <p:spPr>
              <a:xfrm>
                <a:off x="4923805" y="4566056"/>
                <a:ext cx="1148393" cy="77390"/>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9421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4</a:t>
            </a:fld>
            <a:endParaRPr lang="zh-CN" altLang="en-US" dirty="0"/>
          </a:p>
        </p:txBody>
      </p:sp>
      <p:sp>
        <p:nvSpPr>
          <p:cNvPr id="2" name="矩形 1"/>
          <p:cNvSpPr/>
          <p:nvPr/>
        </p:nvSpPr>
        <p:spPr>
          <a:xfrm>
            <a:off x="140052" y="900750"/>
            <a:ext cx="2212465"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、云</a:t>
            </a:r>
            <a:r>
              <a:rPr lang="zh-CN" altLang="en-US" sz="2400" b="1" dirty="0">
                <a:latin typeface="微软雅黑" panose="020B0503020204020204" pitchFamily="34" charset="-122"/>
                <a:ea typeface="微软雅黑" panose="020B0503020204020204" pitchFamily="34" charset="-122"/>
              </a:rPr>
              <a:t>安全威胁</a:t>
            </a:r>
          </a:p>
        </p:txBody>
      </p:sp>
      <p:sp>
        <p:nvSpPr>
          <p:cNvPr id="12" name="内容占位符 2"/>
          <p:cNvSpPr txBox="1">
            <a:spLocks/>
          </p:cNvSpPr>
          <p:nvPr/>
        </p:nvSpPr>
        <p:spPr>
          <a:xfrm>
            <a:off x="208368" y="1334297"/>
            <a:ext cx="8126168" cy="4762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000" dirty="0" smtClean="0">
                <a:latin typeface="微软雅黑" panose="020B0503020204020204" pitchFamily="34" charset="-122"/>
                <a:ea typeface="微软雅黑" panose="020B0503020204020204" pitchFamily="34" charset="-122"/>
              </a:rPr>
              <a:t>云安全</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联盟列出的</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11</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项云安全威胁</a:t>
            </a:r>
            <a:r>
              <a:rPr lang="zh-CN"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数据泄露</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凭证被盗和身份验证</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界面和</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API</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被黑</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系统漏洞利用</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账户劫持</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恶意内部人士</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startAt="7"/>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APT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（高级持续性威胁）寄生虫</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startAt="7"/>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永久的数据丢失</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startAt="7"/>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云服务滥用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startAt="7"/>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拒绝服务（</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DoS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）攻击</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startAt="7"/>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共享技术，共享危险</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5135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40</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9435" y="990992"/>
            <a:ext cx="2008499" cy="461665"/>
          </a:xfrm>
          <a:prstGeom prst="rect">
            <a:avLst/>
          </a:prstGeom>
        </p:spPr>
        <p:txBody>
          <a:bodyPr wrap="none">
            <a:spAutoFit/>
          </a:bodyPr>
          <a:lstStyle/>
          <a:p>
            <a:r>
              <a:rPr lang="en-US" altLang="zh-CN" sz="2400" b="1" dirty="0" smtClean="0">
                <a:latin typeface="Microsoft YaHei" panose="020B0503020204020204" pitchFamily="34" charset="-122"/>
                <a:ea typeface="Microsoft YaHei" panose="020B0503020204020204" pitchFamily="34" charset="-122"/>
              </a:rPr>
              <a:t>1</a:t>
            </a:r>
            <a:r>
              <a:rPr lang="zh-CN" altLang="en-US" sz="2400" b="1" dirty="0" smtClean="0">
                <a:latin typeface="Microsoft YaHei" panose="020B0503020204020204" pitchFamily="34" charset="-122"/>
                <a:ea typeface="Microsoft YaHei" panose="020B0503020204020204" pitchFamily="34" charset="-122"/>
              </a:rPr>
              <a:t>、</a:t>
            </a:r>
            <a:r>
              <a:rPr lang="en-US" altLang="zh-CN" sz="2400" b="1" dirty="0" smtClean="0">
                <a:latin typeface="Microsoft YaHei" panose="020B0503020204020204" pitchFamily="34" charset="-122"/>
                <a:ea typeface="Microsoft YaHei" panose="020B0503020204020204" pitchFamily="34" charset="-122"/>
              </a:rPr>
              <a:t>base</a:t>
            </a:r>
            <a:r>
              <a:rPr lang="zh-CN" altLang="en-US" sz="2400" b="1" dirty="0">
                <a:latin typeface="Microsoft YaHei" panose="020B0503020204020204" pitchFamily="34" charset="-122"/>
                <a:ea typeface="Microsoft YaHei" panose="020B0503020204020204" pitchFamily="34" charset="-122"/>
              </a:rPr>
              <a:t>镜像</a:t>
            </a:r>
            <a:endParaRPr lang="zh-CN" altLang="en-US" sz="2400" b="1" i="0" dirty="0">
              <a:effectLst/>
              <a:latin typeface="Microsoft YaHei" panose="020B0503020204020204" pitchFamily="34" charset="-122"/>
              <a:ea typeface="Microsoft YaHei" panose="020B0503020204020204" pitchFamily="34" charset="-122"/>
            </a:endParaRPr>
          </a:p>
        </p:txBody>
      </p:sp>
      <p:sp>
        <p:nvSpPr>
          <p:cNvPr id="6" name="矩形 5"/>
          <p:cNvSpPr/>
          <p:nvPr/>
        </p:nvSpPr>
        <p:spPr>
          <a:xfrm>
            <a:off x="199435" y="1718493"/>
            <a:ext cx="8454708" cy="707886"/>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base </a:t>
            </a:r>
            <a:r>
              <a:rPr lang="zh-CN" altLang="en-US" sz="2000" dirty="0">
                <a:latin typeface="Microsoft YaHei" panose="020B0503020204020204" pitchFamily="34" charset="-122"/>
                <a:ea typeface="Microsoft YaHei" panose="020B0503020204020204" pitchFamily="34" charset="-122"/>
              </a:rPr>
              <a:t>镜像简单来说就是不依赖其他任何镜像，完全从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开始建起，其他镜像都是建立</a:t>
            </a:r>
            <a:r>
              <a:rPr lang="zh-CN" altLang="en-US" sz="2000" dirty="0" smtClean="0">
                <a:latin typeface="Microsoft YaHei" panose="020B0503020204020204" pitchFamily="34" charset="-122"/>
                <a:ea typeface="Microsoft YaHei" panose="020B0503020204020204" pitchFamily="34" charset="-122"/>
              </a:rPr>
              <a:t>在它之上</a:t>
            </a:r>
            <a:r>
              <a:rPr lang="zh-CN" altLang="en-US" sz="2000" dirty="0">
                <a:latin typeface="Microsoft YaHei" panose="020B0503020204020204" pitchFamily="34" charset="-122"/>
                <a:ea typeface="Microsoft YaHei" panose="020B0503020204020204" pitchFamily="34" charset="-122"/>
              </a:rPr>
              <a:t>，可以比喻为大楼的地基，</a:t>
            </a:r>
            <a:r>
              <a:rPr lang="en-US" altLang="zh-CN" sz="2000" dirty="0" err="1">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镜像的鼻祖。</a:t>
            </a:r>
            <a:endParaRPr lang="zh-CN" altLang="en-US" sz="2000" dirty="0"/>
          </a:p>
        </p:txBody>
      </p:sp>
      <p:sp>
        <p:nvSpPr>
          <p:cNvPr id="7" name="矩形 6"/>
          <p:cNvSpPr/>
          <p:nvPr/>
        </p:nvSpPr>
        <p:spPr>
          <a:xfrm>
            <a:off x="424543" y="2613465"/>
            <a:ext cx="8229600"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base</a:t>
            </a:r>
            <a:r>
              <a:rPr lang="zh-CN" altLang="en-US" sz="2000" dirty="0">
                <a:latin typeface="Microsoft YaHei" panose="020B0503020204020204" pitchFamily="34" charset="-122"/>
                <a:ea typeface="Microsoft YaHei" panose="020B0503020204020204" pitchFamily="34" charset="-122"/>
              </a:rPr>
              <a:t> 镜像有两层含义</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ü"/>
            </a:pPr>
            <a:r>
              <a:rPr lang="zh-CN" altLang="en-US" sz="2000" dirty="0" smtClean="0">
                <a:latin typeface="Microsoft YaHei" panose="020B0503020204020204" pitchFamily="34" charset="-122"/>
                <a:ea typeface="Microsoft YaHei" panose="020B0503020204020204" pitchFamily="34" charset="-122"/>
              </a:rPr>
              <a:t>不</a:t>
            </a:r>
            <a:r>
              <a:rPr lang="zh-CN" altLang="en-US" sz="2000" dirty="0">
                <a:latin typeface="Microsoft YaHei" panose="020B0503020204020204" pitchFamily="34" charset="-122"/>
                <a:ea typeface="Microsoft YaHei" panose="020B0503020204020204" pitchFamily="34" charset="-122"/>
              </a:rPr>
              <a:t>依赖其他镜像，从 </a:t>
            </a:r>
            <a:r>
              <a:rPr lang="en-US" altLang="zh-CN" sz="2000" dirty="0">
                <a:latin typeface="Microsoft YaHei" panose="020B0503020204020204" pitchFamily="34" charset="-122"/>
                <a:ea typeface="Microsoft YaHei" panose="020B0503020204020204" pitchFamily="34" charset="-122"/>
              </a:rPr>
              <a:t>scratch </a:t>
            </a:r>
            <a:r>
              <a:rPr lang="zh-CN" altLang="en-US" sz="2000" dirty="0">
                <a:latin typeface="Microsoft YaHei" panose="020B0503020204020204" pitchFamily="34" charset="-122"/>
                <a:ea typeface="Microsoft YaHei" panose="020B0503020204020204" pitchFamily="34" charset="-122"/>
              </a:rPr>
              <a:t>构建</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ü"/>
            </a:pPr>
            <a:r>
              <a:rPr lang="zh-CN" altLang="en-US" sz="2000" dirty="0" smtClean="0">
                <a:latin typeface="Microsoft YaHei" panose="020B0503020204020204" pitchFamily="34" charset="-122"/>
                <a:ea typeface="Microsoft YaHei" panose="020B0503020204020204" pitchFamily="34" charset="-122"/>
              </a:rPr>
              <a:t>其他</a:t>
            </a:r>
            <a:r>
              <a:rPr lang="zh-CN" altLang="en-US" sz="2000" dirty="0">
                <a:latin typeface="Microsoft YaHei" panose="020B0503020204020204" pitchFamily="34" charset="-122"/>
                <a:ea typeface="Microsoft YaHei" panose="020B0503020204020204" pitchFamily="34" charset="-122"/>
              </a:rPr>
              <a:t>镜像可以之为基础进行扩展。</a:t>
            </a:r>
            <a:endParaRPr lang="zh-CN" altLang="en-US" sz="2000" dirty="0"/>
          </a:p>
        </p:txBody>
      </p:sp>
      <p:sp>
        <p:nvSpPr>
          <p:cNvPr id="8" name="矩形 7"/>
          <p:cNvSpPr/>
          <p:nvPr/>
        </p:nvSpPr>
        <p:spPr>
          <a:xfrm>
            <a:off x="199434" y="3882498"/>
            <a:ext cx="8277476"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能称作 </a:t>
            </a:r>
            <a:r>
              <a:rPr lang="en-US" altLang="zh-CN" sz="2000" dirty="0">
                <a:latin typeface="Microsoft YaHei" panose="020B0503020204020204" pitchFamily="34" charset="-122"/>
                <a:ea typeface="Microsoft YaHei" panose="020B0503020204020204" pitchFamily="34" charset="-122"/>
              </a:rPr>
              <a:t>base </a:t>
            </a:r>
            <a:r>
              <a:rPr lang="zh-CN" altLang="en-US" sz="2000" dirty="0">
                <a:latin typeface="Microsoft YaHei" panose="020B0503020204020204" pitchFamily="34" charset="-122"/>
                <a:ea typeface="Microsoft YaHei" panose="020B0503020204020204" pitchFamily="34" charset="-122"/>
              </a:rPr>
              <a:t>镜像的通常都是各种 </a:t>
            </a:r>
            <a:r>
              <a:rPr lang="en-US" altLang="zh-CN" sz="2000" dirty="0">
                <a:latin typeface="Microsoft YaHei" panose="020B0503020204020204" pitchFamily="34" charset="-122"/>
                <a:ea typeface="Microsoft YaHei" panose="020B0503020204020204" pitchFamily="34" charset="-122"/>
              </a:rPr>
              <a:t>Linux </a:t>
            </a:r>
            <a:r>
              <a:rPr lang="zh-CN" altLang="en-US" sz="2000" dirty="0">
                <a:latin typeface="Microsoft YaHei" panose="020B0503020204020204" pitchFamily="34" charset="-122"/>
                <a:ea typeface="Microsoft YaHei" panose="020B0503020204020204" pitchFamily="34" charset="-122"/>
              </a:rPr>
              <a:t>发行版的 </a:t>
            </a:r>
            <a:r>
              <a:rPr lang="en-US" altLang="zh-CN" sz="2000" dirty="0">
                <a:latin typeface="Microsoft YaHei" panose="020B0503020204020204" pitchFamily="34" charset="-122"/>
                <a:ea typeface="Microsoft YaHei" panose="020B0503020204020204" pitchFamily="34" charset="-122"/>
              </a:rPr>
              <a:t>Docker </a:t>
            </a:r>
            <a:r>
              <a:rPr lang="zh-CN" altLang="en-US" sz="2000" dirty="0" smtClean="0">
                <a:latin typeface="Microsoft YaHei" panose="020B0503020204020204" pitchFamily="34" charset="-122"/>
                <a:ea typeface="Microsoft YaHei" panose="020B0503020204020204" pitchFamily="34" charset="-122"/>
              </a:rPr>
              <a:t>镜像。</a:t>
            </a:r>
            <a:endParaRPr lang="en-US" altLang="zh-CN" sz="2000" dirty="0" smtClean="0">
              <a:latin typeface="Microsoft YaHei" panose="020B0503020204020204" pitchFamily="34" charset="-122"/>
              <a:ea typeface="Microsoft YaHei" panose="020B0503020204020204" pitchFamily="34" charset="-122"/>
            </a:endParaRPr>
          </a:p>
          <a:p>
            <a:r>
              <a:rPr lang="zh-CN" altLang="en-US" sz="2000" dirty="0" smtClean="0">
                <a:latin typeface="Microsoft YaHei" panose="020B0503020204020204" pitchFamily="34" charset="-122"/>
                <a:ea typeface="Microsoft YaHei" panose="020B0503020204020204" pitchFamily="34" charset="-122"/>
              </a:rPr>
              <a:t>例如： </a:t>
            </a:r>
            <a:r>
              <a:rPr lang="en-US" altLang="zh-CN" sz="2000" dirty="0">
                <a:latin typeface="Microsoft YaHei" panose="020B0503020204020204" pitchFamily="34" charset="-122"/>
                <a:ea typeface="Microsoft YaHei" panose="020B0503020204020204" pitchFamily="34" charset="-122"/>
              </a:rPr>
              <a:t>Ubuntu, </a:t>
            </a:r>
            <a:r>
              <a:rPr lang="en-US" altLang="zh-CN" sz="2000" dirty="0" err="1">
                <a:latin typeface="Microsoft YaHei" panose="020B0503020204020204" pitchFamily="34" charset="-122"/>
                <a:ea typeface="Microsoft YaHei" panose="020B0503020204020204" pitchFamily="34" charset="-122"/>
              </a:rPr>
              <a:t>Debian</a:t>
            </a:r>
            <a:r>
              <a:rPr lang="en-US" altLang="zh-CN" sz="2000" dirty="0">
                <a:latin typeface="Microsoft YaHei" panose="020B0503020204020204" pitchFamily="34" charset="-122"/>
                <a:ea typeface="Microsoft YaHei" panose="020B0503020204020204" pitchFamily="34" charset="-122"/>
              </a:rPr>
              <a:t>, CentOS </a:t>
            </a:r>
            <a:r>
              <a:rPr lang="zh-CN" altLang="en-US" sz="2000" dirty="0">
                <a:latin typeface="Microsoft YaHei" panose="020B0503020204020204" pitchFamily="34" charset="-122"/>
                <a:ea typeface="Microsoft YaHei" panose="020B0503020204020204" pitchFamily="34" charset="-122"/>
              </a:rPr>
              <a:t>等</a:t>
            </a:r>
            <a:endParaRPr lang="zh-CN" altLang="en-US" sz="2000" dirty="0"/>
          </a:p>
        </p:txBody>
      </p:sp>
      <p:pic>
        <p:nvPicPr>
          <p:cNvPr id="9" name="图片 8"/>
          <p:cNvPicPr>
            <a:picLocks noChangeAspect="1"/>
          </p:cNvPicPr>
          <p:nvPr/>
        </p:nvPicPr>
        <p:blipFill>
          <a:blip r:embed="rId3"/>
          <a:stretch>
            <a:fillRect/>
          </a:stretch>
        </p:blipFill>
        <p:spPr>
          <a:xfrm>
            <a:off x="1171505" y="4936087"/>
            <a:ext cx="6333333" cy="876190"/>
          </a:xfrm>
          <a:prstGeom prst="rect">
            <a:avLst/>
          </a:prstGeom>
        </p:spPr>
      </p:pic>
    </p:spTree>
    <p:extLst>
      <p:ext uri="{BB962C8B-B14F-4D97-AF65-F5344CB8AC3E}">
        <p14:creationId xmlns:p14="http://schemas.microsoft.com/office/powerpoint/2010/main" val="53393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41</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3602" y="881135"/>
            <a:ext cx="8944565" cy="707886"/>
          </a:xfrm>
          <a:prstGeom prst="rect">
            <a:avLst/>
          </a:prstGeom>
        </p:spPr>
        <p:txBody>
          <a:bodyPr wrap="square">
            <a:spAutoFit/>
          </a:bodyPr>
          <a:lstStyle/>
          <a:p>
            <a:r>
              <a:rPr lang="en-US" altLang="zh-CN" sz="2000" dirty="0">
                <a:latin typeface="+mn-ea"/>
              </a:rPr>
              <a:t>Linux </a:t>
            </a:r>
            <a:r>
              <a:rPr lang="zh-CN" altLang="en-US" sz="2000" dirty="0">
                <a:latin typeface="+mn-ea"/>
              </a:rPr>
              <a:t>操作系统由内核空间和用户</a:t>
            </a:r>
            <a:r>
              <a:rPr lang="zh-CN" altLang="en-US" sz="2000" dirty="0" smtClean="0">
                <a:latin typeface="+mn-ea"/>
              </a:rPr>
              <a:t>空间组成，</a:t>
            </a:r>
            <a:r>
              <a:rPr lang="zh-CN" altLang="en-US" sz="2000" dirty="0">
                <a:latin typeface="+mn-ea"/>
              </a:rPr>
              <a:t>典型的</a:t>
            </a:r>
            <a:r>
              <a:rPr lang="en-US" altLang="zh-CN" sz="2000" dirty="0">
                <a:latin typeface="+mn-ea"/>
              </a:rPr>
              <a:t>Linux</a:t>
            </a:r>
            <a:r>
              <a:rPr lang="zh-CN" altLang="en-US" sz="2000" dirty="0">
                <a:latin typeface="+mn-ea"/>
              </a:rPr>
              <a:t>启动到运行需要两个</a:t>
            </a:r>
            <a:r>
              <a:rPr lang="en-US" altLang="zh-CN" sz="2000" dirty="0">
                <a:latin typeface="+mn-ea"/>
              </a:rPr>
              <a:t>FS</a:t>
            </a:r>
            <a:r>
              <a:rPr lang="zh-CN" altLang="en-US" sz="2000" dirty="0">
                <a:latin typeface="+mn-ea"/>
              </a:rPr>
              <a:t>，</a:t>
            </a:r>
            <a:r>
              <a:rPr lang="en-US" altLang="zh-CN" sz="2000" dirty="0" err="1">
                <a:latin typeface="+mn-ea"/>
              </a:rPr>
              <a:t>bootfs</a:t>
            </a:r>
            <a:r>
              <a:rPr lang="en-US" altLang="zh-CN" sz="2000" dirty="0">
                <a:latin typeface="+mn-ea"/>
              </a:rPr>
              <a:t> + </a:t>
            </a:r>
            <a:r>
              <a:rPr lang="en-US" altLang="zh-CN" sz="2000" dirty="0" err="1" smtClean="0">
                <a:latin typeface="+mn-ea"/>
              </a:rPr>
              <a:t>rootfs</a:t>
            </a:r>
            <a:r>
              <a:rPr lang="zh-CN" altLang="en-US" sz="2000" dirty="0" smtClean="0">
                <a:latin typeface="+mn-ea"/>
              </a:rPr>
              <a:t>。</a:t>
            </a:r>
            <a:endParaRPr lang="zh-CN" altLang="en-US" sz="2000" dirty="0">
              <a:latin typeface="+mn-ea"/>
            </a:endParaRPr>
          </a:p>
        </p:txBody>
      </p:sp>
      <p:pic>
        <p:nvPicPr>
          <p:cNvPr id="4" name="图片 3"/>
          <p:cNvPicPr>
            <a:picLocks noChangeAspect="1"/>
          </p:cNvPicPr>
          <p:nvPr/>
        </p:nvPicPr>
        <p:blipFill>
          <a:blip r:embed="rId3"/>
          <a:stretch>
            <a:fillRect/>
          </a:stretch>
        </p:blipFill>
        <p:spPr>
          <a:xfrm>
            <a:off x="2117887" y="1912471"/>
            <a:ext cx="5162550" cy="3657600"/>
          </a:xfrm>
          <a:prstGeom prst="rect">
            <a:avLst/>
          </a:prstGeom>
        </p:spPr>
      </p:pic>
    </p:spTree>
    <p:extLst>
      <p:ext uri="{BB962C8B-B14F-4D97-AF65-F5344CB8AC3E}">
        <p14:creationId xmlns:p14="http://schemas.microsoft.com/office/powerpoint/2010/main" val="375200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42</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9435" y="925677"/>
            <a:ext cx="2941831" cy="400110"/>
          </a:xfrm>
          <a:prstGeom prst="rect">
            <a:avLst/>
          </a:prstGeom>
        </p:spPr>
        <p:txBody>
          <a:bodyPr wrap="none">
            <a:spAutoFit/>
          </a:bodyPr>
          <a:lstStyle/>
          <a:p>
            <a:r>
              <a:rPr lang="zh-CN" altLang="en-US" sz="2000" b="1" dirty="0">
                <a:latin typeface="Microsoft YaHei" panose="020B0503020204020204" pitchFamily="34" charset="-122"/>
                <a:ea typeface="Microsoft YaHei" panose="020B0503020204020204" pitchFamily="34" charset="-122"/>
              </a:rPr>
              <a:t>支持运行多种 </a:t>
            </a:r>
            <a:r>
              <a:rPr lang="en-US" altLang="zh-CN" sz="2000" b="1" dirty="0">
                <a:latin typeface="Microsoft YaHei" panose="020B0503020204020204" pitchFamily="34" charset="-122"/>
                <a:ea typeface="Microsoft YaHei" panose="020B0503020204020204" pitchFamily="34" charset="-122"/>
              </a:rPr>
              <a:t>Linux OS</a:t>
            </a:r>
            <a:endParaRPr lang="en-US" altLang="zh-CN" sz="2000" b="1" i="0" dirty="0">
              <a:effectLst/>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3"/>
          <a:stretch>
            <a:fillRect/>
          </a:stretch>
        </p:blipFill>
        <p:spPr>
          <a:xfrm>
            <a:off x="550466" y="2363284"/>
            <a:ext cx="5181600" cy="3657600"/>
          </a:xfrm>
          <a:prstGeom prst="rect">
            <a:avLst/>
          </a:prstGeom>
        </p:spPr>
      </p:pic>
      <p:sp>
        <p:nvSpPr>
          <p:cNvPr id="8" name="矩形 7"/>
          <p:cNvSpPr/>
          <p:nvPr/>
        </p:nvSpPr>
        <p:spPr>
          <a:xfrm>
            <a:off x="199435" y="1373387"/>
            <a:ext cx="8944565" cy="1015663"/>
          </a:xfrm>
          <a:prstGeom prst="rect">
            <a:avLst/>
          </a:prstGeom>
        </p:spPr>
        <p:txBody>
          <a:bodyPr wrap="square">
            <a:spAutoFit/>
          </a:bodyPr>
          <a:lstStyle/>
          <a:p>
            <a:r>
              <a:rPr lang="zh-CN" altLang="en-US" sz="2000" dirty="0">
                <a:latin typeface="+mn-ea"/>
              </a:rPr>
              <a:t>对于不同的</a:t>
            </a:r>
            <a:r>
              <a:rPr lang="en-US" altLang="zh-CN" sz="2000" dirty="0" err="1">
                <a:latin typeface="+mn-ea"/>
              </a:rPr>
              <a:t>linux</a:t>
            </a:r>
            <a:r>
              <a:rPr lang="zh-CN" altLang="en-US" sz="2000" dirty="0">
                <a:latin typeface="+mn-ea"/>
              </a:rPr>
              <a:t>发行版</a:t>
            </a:r>
            <a:r>
              <a:rPr lang="en-US" altLang="zh-CN" sz="2000" dirty="0">
                <a:latin typeface="+mn-ea"/>
              </a:rPr>
              <a:t>, </a:t>
            </a:r>
            <a:r>
              <a:rPr lang="en-US" altLang="zh-CN" sz="2000" dirty="0" err="1">
                <a:latin typeface="+mn-ea"/>
              </a:rPr>
              <a:t>bootfs</a:t>
            </a:r>
            <a:r>
              <a:rPr lang="zh-CN" altLang="en-US" sz="2000" dirty="0">
                <a:latin typeface="+mn-ea"/>
              </a:rPr>
              <a:t>基本是一致的</a:t>
            </a:r>
            <a:r>
              <a:rPr lang="en-US" altLang="zh-CN" sz="2000" dirty="0">
                <a:latin typeface="+mn-ea"/>
              </a:rPr>
              <a:t>, </a:t>
            </a:r>
            <a:r>
              <a:rPr lang="en-US" altLang="zh-CN" sz="2000" dirty="0" err="1">
                <a:latin typeface="+mn-ea"/>
              </a:rPr>
              <a:t>rootfs</a:t>
            </a:r>
            <a:r>
              <a:rPr lang="zh-CN" altLang="en-US" sz="2000" dirty="0">
                <a:latin typeface="+mn-ea"/>
              </a:rPr>
              <a:t>会有差别</a:t>
            </a:r>
            <a:r>
              <a:rPr lang="en-US" altLang="zh-CN" sz="2000" dirty="0">
                <a:latin typeface="+mn-ea"/>
              </a:rPr>
              <a:t>, </a:t>
            </a:r>
            <a:r>
              <a:rPr lang="zh-CN" altLang="en-US" sz="2000" dirty="0">
                <a:latin typeface="+mn-ea"/>
              </a:rPr>
              <a:t>因此不同的发行版可以公用</a:t>
            </a:r>
            <a:r>
              <a:rPr lang="en-US" altLang="zh-CN" sz="2000" dirty="0" err="1">
                <a:latin typeface="+mn-ea"/>
              </a:rPr>
              <a:t>bootfs</a:t>
            </a:r>
            <a:r>
              <a:rPr lang="zh-CN" altLang="en-US" sz="2000" dirty="0" smtClean="0">
                <a:latin typeface="+mn-ea"/>
              </a:rPr>
              <a:t>。</a:t>
            </a:r>
            <a:endParaRPr lang="en-US" altLang="zh-CN" sz="2000" dirty="0" smtClean="0">
              <a:latin typeface="+mn-ea"/>
            </a:endParaRPr>
          </a:p>
          <a:p>
            <a:r>
              <a:rPr lang="en-US" altLang="zh-CN" sz="2000" dirty="0">
                <a:latin typeface="+mn-ea"/>
              </a:rPr>
              <a:t>Docker </a:t>
            </a:r>
            <a:r>
              <a:rPr lang="zh-CN" altLang="en-US" sz="2000" dirty="0">
                <a:latin typeface="+mn-ea"/>
              </a:rPr>
              <a:t>可以同时支持多种 </a:t>
            </a:r>
            <a:r>
              <a:rPr lang="en-US" altLang="zh-CN" sz="2000" dirty="0">
                <a:latin typeface="+mn-ea"/>
              </a:rPr>
              <a:t>Linux</a:t>
            </a:r>
            <a:r>
              <a:rPr lang="zh-CN" altLang="en-US" sz="2000" dirty="0">
                <a:latin typeface="+mn-ea"/>
              </a:rPr>
              <a:t>镜像，模拟出多种操作系统环境。</a:t>
            </a:r>
          </a:p>
        </p:txBody>
      </p:sp>
      <p:sp>
        <p:nvSpPr>
          <p:cNvPr id="9" name="矩形 8"/>
          <p:cNvSpPr/>
          <p:nvPr/>
        </p:nvSpPr>
        <p:spPr>
          <a:xfrm>
            <a:off x="4065815" y="5198511"/>
            <a:ext cx="5078185" cy="923330"/>
          </a:xfrm>
          <a:prstGeom prst="rect">
            <a:avLst/>
          </a:prstGeom>
        </p:spPr>
        <p:txBody>
          <a:bodyPr wrap="square">
            <a:spAutoFit/>
          </a:bodyPr>
          <a:lstStyle/>
          <a:p>
            <a:r>
              <a:rPr lang="en-US" altLang="zh-CN" dirty="0" err="1">
                <a:latin typeface="Microsoft YaHei" panose="020B0503020204020204" pitchFamily="34" charset="-122"/>
                <a:ea typeface="Microsoft YaHei" panose="020B0503020204020204" pitchFamily="34" charset="-122"/>
              </a:rPr>
              <a:t>Debian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 </a:t>
            </a:r>
            <a:r>
              <a:rPr lang="en-US" altLang="zh-CN" dirty="0" err="1">
                <a:latin typeface="Microsoft YaHei" panose="020B0503020204020204" pitchFamily="34" charset="-122"/>
                <a:ea typeface="Microsoft YaHei" panose="020B0503020204020204" pitchFamily="34" charset="-122"/>
              </a:rPr>
              <a:t>BusyBox</a:t>
            </a:r>
            <a:r>
              <a:rPr lang="zh-CN" altLang="en-US" dirty="0">
                <a:latin typeface="Microsoft YaHei" panose="020B0503020204020204" pitchFamily="34" charset="-122"/>
                <a:ea typeface="Microsoft YaHei" panose="020B0503020204020204" pitchFamily="34" charset="-122"/>
              </a:rPr>
              <a:t>（一种嵌入式 </a:t>
            </a:r>
            <a:r>
              <a:rPr lang="en-US" altLang="zh-CN" dirty="0">
                <a:latin typeface="Microsoft YaHei" panose="020B0503020204020204" pitchFamily="34" charset="-122"/>
                <a:ea typeface="Microsoft YaHei" panose="020B0503020204020204" pitchFamily="34" charset="-122"/>
              </a:rPr>
              <a:t>Linux</a:t>
            </a:r>
            <a:r>
              <a:rPr lang="zh-CN" altLang="en-US" dirty="0">
                <a:latin typeface="Microsoft YaHei" panose="020B0503020204020204" pitchFamily="34" charset="-122"/>
                <a:ea typeface="Microsoft YaHei" panose="020B0503020204020204" pitchFamily="34" charset="-122"/>
              </a:rPr>
              <a:t>）上层提供各自的 </a:t>
            </a:r>
            <a:r>
              <a:rPr lang="en-US" altLang="zh-CN" dirty="0" err="1">
                <a:latin typeface="Microsoft YaHei" panose="020B0503020204020204" pitchFamily="34" charset="-122"/>
                <a:ea typeface="Microsoft YaHei" panose="020B0503020204020204" pitchFamily="34" charset="-122"/>
              </a:rPr>
              <a:t>rootfs</a:t>
            </a:r>
            <a:r>
              <a:rPr lang="zh-CN" altLang="en-US" dirty="0">
                <a:latin typeface="Microsoft YaHei" panose="020B0503020204020204" pitchFamily="34" charset="-122"/>
                <a:ea typeface="Microsoft YaHei" panose="020B0503020204020204" pitchFamily="34" charset="-122"/>
              </a:rPr>
              <a:t>，底层共用 </a:t>
            </a:r>
            <a:r>
              <a:rPr lang="en-US" altLang="zh-CN" dirty="0">
                <a:latin typeface="Microsoft YaHei" panose="020B0503020204020204" pitchFamily="34" charset="-122"/>
                <a:ea typeface="Microsoft YaHei" panose="020B0503020204020204" pitchFamily="34" charset="-122"/>
              </a:rPr>
              <a:t>Docker Host </a:t>
            </a:r>
            <a:r>
              <a:rPr lang="zh-CN" altLang="en-US" dirty="0">
                <a:latin typeface="Microsoft YaHei" panose="020B0503020204020204" pitchFamily="34" charset="-122"/>
                <a:ea typeface="Microsoft YaHei" panose="020B0503020204020204" pitchFamily="34" charset="-122"/>
              </a:rPr>
              <a:t>的 </a:t>
            </a:r>
            <a:r>
              <a:rPr lang="en-US" altLang="zh-CN" dirty="0" smtClean="0">
                <a:latin typeface="Microsoft YaHei" panose="020B0503020204020204" pitchFamily="34" charset="-122"/>
                <a:ea typeface="Microsoft YaHei" panose="020B0503020204020204" pitchFamily="34" charset="-122"/>
              </a:rPr>
              <a:t>kernel</a:t>
            </a:r>
            <a:r>
              <a:rPr lang="zh-CN" altLang="en-US" dirty="0" smtClean="0">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260293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43</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16284" y="999449"/>
            <a:ext cx="8799115" cy="1938992"/>
          </a:xfrm>
          <a:prstGeom prst="rect">
            <a:avLst/>
          </a:prstGeom>
        </p:spPr>
        <p:txBody>
          <a:bodyPr wrap="square">
            <a:spAutoFit/>
          </a:bodyPr>
          <a:lstStyle/>
          <a:p>
            <a:r>
              <a:rPr lang="en-US" altLang="zh-CN" sz="2000" dirty="0">
                <a:latin typeface="+mn-ea"/>
              </a:rPr>
              <a:t>base </a:t>
            </a:r>
            <a:r>
              <a:rPr lang="zh-CN" altLang="en-US" sz="2000" dirty="0">
                <a:latin typeface="+mn-ea"/>
              </a:rPr>
              <a:t>镜像只是在用户空间与发行版一致，</a:t>
            </a:r>
            <a:r>
              <a:rPr lang="en-US" altLang="zh-CN" sz="2000" dirty="0">
                <a:latin typeface="+mn-ea"/>
              </a:rPr>
              <a:t>kernel </a:t>
            </a:r>
            <a:r>
              <a:rPr lang="zh-CN" altLang="en-US" sz="2000" dirty="0">
                <a:latin typeface="+mn-ea"/>
              </a:rPr>
              <a:t>版本与发型版是不同的</a:t>
            </a:r>
            <a:r>
              <a:rPr lang="zh-CN" altLang="en-US" sz="2000" dirty="0" smtClean="0">
                <a:latin typeface="+mn-ea"/>
              </a:rPr>
              <a:t>。</a:t>
            </a:r>
            <a:endParaRPr lang="en-US" altLang="zh-CN" sz="2000" dirty="0" smtClean="0">
              <a:latin typeface="+mn-ea"/>
            </a:endParaRPr>
          </a:p>
          <a:p>
            <a:endParaRPr lang="en-US" altLang="zh-CN" sz="2000" dirty="0" smtClean="0">
              <a:latin typeface="+mn-ea"/>
            </a:endParaRPr>
          </a:p>
          <a:p>
            <a:r>
              <a:rPr lang="zh-CN" altLang="en-US" sz="2000" dirty="0" smtClean="0">
                <a:latin typeface="+mn-ea"/>
              </a:rPr>
              <a:t>容器</a:t>
            </a:r>
            <a:r>
              <a:rPr lang="zh-CN" altLang="en-US" sz="2000" dirty="0">
                <a:latin typeface="+mn-ea"/>
              </a:rPr>
              <a:t>只能使用 </a:t>
            </a:r>
            <a:r>
              <a:rPr lang="en-US" altLang="zh-CN" sz="2000" dirty="0">
                <a:latin typeface="+mn-ea"/>
              </a:rPr>
              <a:t>Host </a:t>
            </a:r>
            <a:r>
              <a:rPr lang="zh-CN" altLang="en-US" sz="2000" dirty="0">
                <a:latin typeface="+mn-ea"/>
              </a:rPr>
              <a:t>的 </a:t>
            </a:r>
            <a:r>
              <a:rPr lang="en-US" altLang="zh-CN" sz="2000" dirty="0">
                <a:latin typeface="+mn-ea"/>
              </a:rPr>
              <a:t>kernel</a:t>
            </a:r>
            <a:r>
              <a:rPr lang="zh-CN" altLang="en-US" sz="2000" dirty="0">
                <a:latin typeface="+mn-ea"/>
              </a:rPr>
              <a:t>，并且不能修改</a:t>
            </a:r>
            <a:r>
              <a:rPr lang="zh-CN" altLang="en-US" sz="2000" dirty="0" smtClean="0">
                <a:latin typeface="+mn-ea"/>
              </a:rPr>
              <a:t>。所有</a:t>
            </a:r>
            <a:r>
              <a:rPr lang="zh-CN" altLang="en-US" sz="2000" dirty="0">
                <a:latin typeface="+mn-ea"/>
              </a:rPr>
              <a:t>容器都共用 </a:t>
            </a:r>
            <a:r>
              <a:rPr lang="en-US" altLang="zh-CN" sz="2000" dirty="0">
                <a:latin typeface="+mn-ea"/>
              </a:rPr>
              <a:t>host </a:t>
            </a:r>
            <a:r>
              <a:rPr lang="zh-CN" altLang="en-US" sz="2000" dirty="0">
                <a:latin typeface="+mn-ea"/>
              </a:rPr>
              <a:t>的 </a:t>
            </a:r>
            <a:r>
              <a:rPr lang="en-US" altLang="zh-CN" sz="2000" dirty="0">
                <a:latin typeface="+mn-ea"/>
              </a:rPr>
              <a:t>kernel</a:t>
            </a:r>
            <a:r>
              <a:rPr lang="zh-CN" altLang="en-US" sz="2000" dirty="0">
                <a:latin typeface="+mn-ea"/>
              </a:rPr>
              <a:t>，在容器中没办法对 </a:t>
            </a:r>
            <a:r>
              <a:rPr lang="en-US" altLang="zh-CN" sz="2000" dirty="0">
                <a:latin typeface="+mn-ea"/>
              </a:rPr>
              <a:t>kernel </a:t>
            </a:r>
            <a:r>
              <a:rPr lang="zh-CN" altLang="en-US" sz="2000" dirty="0">
                <a:latin typeface="+mn-ea"/>
              </a:rPr>
              <a:t>升级。如果容器对 </a:t>
            </a:r>
            <a:r>
              <a:rPr lang="en-US" altLang="zh-CN" sz="2000" dirty="0">
                <a:latin typeface="+mn-ea"/>
              </a:rPr>
              <a:t>kernel </a:t>
            </a:r>
            <a:r>
              <a:rPr lang="zh-CN" altLang="en-US" sz="2000" dirty="0">
                <a:latin typeface="+mn-ea"/>
              </a:rPr>
              <a:t>版本有要求（比如应用只能在某个 </a:t>
            </a:r>
            <a:r>
              <a:rPr lang="en-US" altLang="zh-CN" sz="2000" dirty="0">
                <a:latin typeface="+mn-ea"/>
              </a:rPr>
              <a:t>kernel </a:t>
            </a:r>
            <a:r>
              <a:rPr lang="zh-CN" altLang="en-US" sz="2000" dirty="0">
                <a:latin typeface="+mn-ea"/>
              </a:rPr>
              <a:t>版本下运行），则不建议用容器，这种场景虚拟机可能更合适。</a:t>
            </a:r>
            <a:endParaRPr lang="zh-CN" altLang="en-US" sz="2000" i="0" dirty="0">
              <a:effectLst/>
              <a:latin typeface="+mn-ea"/>
            </a:endParaRPr>
          </a:p>
        </p:txBody>
      </p:sp>
    </p:spTree>
    <p:extLst>
      <p:ext uri="{BB962C8B-B14F-4D97-AF65-F5344CB8AC3E}">
        <p14:creationId xmlns:p14="http://schemas.microsoft.com/office/powerpoint/2010/main" val="33343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44</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99435" y="828922"/>
            <a:ext cx="2836033" cy="461665"/>
          </a:xfrm>
          <a:prstGeom prst="rect">
            <a:avLst/>
          </a:prstGeom>
        </p:spPr>
        <p:txBody>
          <a:bodyPr wrap="none">
            <a:spAutoFit/>
          </a:bodyPr>
          <a:lstStyle/>
          <a:p>
            <a:r>
              <a:rPr lang="en-US" altLang="zh-CN" sz="2400" b="1" dirty="0" smtClean="0">
                <a:latin typeface="+mn-ea"/>
              </a:rPr>
              <a:t>2</a:t>
            </a:r>
            <a:r>
              <a:rPr lang="zh-CN" altLang="en-US" sz="2400" b="1" dirty="0" smtClean="0">
                <a:latin typeface="+mn-ea"/>
              </a:rPr>
              <a:t>、镜像</a:t>
            </a:r>
            <a:r>
              <a:rPr lang="zh-CN" altLang="en-US" sz="2400" b="1" dirty="0">
                <a:latin typeface="+mn-ea"/>
              </a:rPr>
              <a:t>的分层结构</a:t>
            </a:r>
            <a:endParaRPr lang="zh-CN" altLang="en-US" sz="2400" b="1" i="0" dirty="0">
              <a:effectLst/>
              <a:latin typeface="+mn-ea"/>
            </a:endParaRPr>
          </a:p>
        </p:txBody>
      </p:sp>
      <p:sp>
        <p:nvSpPr>
          <p:cNvPr id="5" name="矩形 4"/>
          <p:cNvSpPr/>
          <p:nvPr/>
        </p:nvSpPr>
        <p:spPr>
          <a:xfrm>
            <a:off x="440870" y="2091213"/>
            <a:ext cx="8441873" cy="707886"/>
          </a:xfrm>
          <a:prstGeom prst="rect">
            <a:avLst/>
          </a:prstGeom>
        </p:spPr>
        <p:txBody>
          <a:bodyPr wrap="square">
            <a:spAutoFit/>
          </a:bodyPr>
          <a:lstStyle/>
          <a:p>
            <a:r>
              <a:rPr lang="en-US" altLang="zh-CN" sz="2000" dirty="0">
                <a:latin typeface="+mn-ea"/>
              </a:rPr>
              <a:t>Docker </a:t>
            </a:r>
            <a:r>
              <a:rPr lang="zh-CN" altLang="en-US" sz="2000" dirty="0">
                <a:latin typeface="+mn-ea"/>
              </a:rPr>
              <a:t>支持通过扩展现有镜像，创建新的镜像</a:t>
            </a:r>
            <a:r>
              <a:rPr lang="zh-CN" altLang="en-US" sz="2000" dirty="0" smtClean="0">
                <a:latin typeface="+mn-ea"/>
              </a:rPr>
              <a:t>。</a:t>
            </a:r>
            <a:r>
              <a:rPr lang="zh-CN" altLang="en-US" sz="2000" dirty="0">
                <a:latin typeface="+mn-ea"/>
              </a:rPr>
              <a:t>实际上，</a:t>
            </a:r>
            <a:r>
              <a:rPr lang="en-US" altLang="zh-CN" sz="2000" dirty="0">
                <a:latin typeface="+mn-ea"/>
              </a:rPr>
              <a:t>Docker Hub </a:t>
            </a:r>
            <a:r>
              <a:rPr lang="zh-CN" altLang="en-US" sz="2000" dirty="0">
                <a:latin typeface="+mn-ea"/>
              </a:rPr>
              <a:t>中 </a:t>
            </a:r>
            <a:r>
              <a:rPr lang="en-US" altLang="zh-CN" sz="2000" dirty="0">
                <a:latin typeface="+mn-ea"/>
              </a:rPr>
              <a:t>99% </a:t>
            </a:r>
            <a:r>
              <a:rPr lang="zh-CN" altLang="en-US" sz="2000" dirty="0">
                <a:latin typeface="+mn-ea"/>
              </a:rPr>
              <a:t>的镜像都是通过在 </a:t>
            </a:r>
            <a:r>
              <a:rPr lang="en-US" altLang="zh-CN" sz="2000" dirty="0">
                <a:latin typeface="+mn-ea"/>
              </a:rPr>
              <a:t>base </a:t>
            </a:r>
            <a:r>
              <a:rPr lang="zh-CN" altLang="en-US" sz="2000" dirty="0">
                <a:latin typeface="+mn-ea"/>
              </a:rPr>
              <a:t>镜像中安装和配置需要的软件构建出来的</a:t>
            </a:r>
            <a:r>
              <a:rPr lang="zh-CN" altLang="en-US" sz="2000" dirty="0" smtClean="0">
                <a:latin typeface="+mn-ea"/>
              </a:rPr>
              <a:t>。</a:t>
            </a:r>
            <a:endParaRPr lang="zh-CN" altLang="en-US" sz="2000" dirty="0">
              <a:latin typeface="+mn-ea"/>
            </a:endParaRPr>
          </a:p>
        </p:txBody>
      </p:sp>
    </p:spTree>
    <p:extLst>
      <p:ext uri="{BB962C8B-B14F-4D97-AF65-F5344CB8AC3E}">
        <p14:creationId xmlns:p14="http://schemas.microsoft.com/office/powerpoint/2010/main" val="403093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45</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73728" y="859491"/>
            <a:ext cx="4989135" cy="1477328"/>
          </a:xfrm>
          <a:prstGeom prst="rect">
            <a:avLst/>
          </a:prstGeom>
        </p:spPr>
        <p:txBody>
          <a:bodyPr wrap="square">
            <a:spAutoFit/>
          </a:bodyPr>
          <a:lstStyle/>
          <a:p>
            <a:r>
              <a:rPr lang="en-US" altLang="zh-CN" dirty="0" smtClean="0"/>
              <a:t>【</a:t>
            </a:r>
            <a:r>
              <a:rPr lang="zh-CN" altLang="en-US" dirty="0" smtClean="0"/>
              <a:t>例</a:t>
            </a:r>
            <a:r>
              <a:rPr lang="en-US" altLang="zh-CN" dirty="0" smtClean="0"/>
              <a:t>1】</a:t>
            </a:r>
            <a:r>
              <a:rPr lang="zh-CN" altLang="en-US" dirty="0" smtClean="0"/>
              <a:t>假设镜像通过Dockerfile</a:t>
            </a:r>
            <a:r>
              <a:rPr lang="zh-CN" altLang="en-US" dirty="0"/>
              <a:t>构建</a:t>
            </a:r>
            <a:r>
              <a:rPr lang="zh-CN" altLang="en-US" dirty="0" smtClean="0"/>
              <a:t>：</a:t>
            </a:r>
            <a:endParaRPr lang="zh-CN" altLang="en-US" dirty="0"/>
          </a:p>
          <a:p>
            <a:r>
              <a:rPr lang="zh-CN" altLang="en-US" dirty="0"/>
              <a:t>FROM ubuntu:14.</a:t>
            </a:r>
            <a:r>
              <a:rPr lang="zh-CN" altLang="en-US" dirty="0" smtClean="0"/>
              <a:t>04</a:t>
            </a:r>
            <a:endParaRPr lang="zh-CN" altLang="en-US" dirty="0"/>
          </a:p>
          <a:p>
            <a:r>
              <a:rPr lang="zh-CN" altLang="en-US" dirty="0"/>
              <a:t>ADD run.sh </a:t>
            </a:r>
            <a:r>
              <a:rPr lang="zh-CN" altLang="en-US" dirty="0" smtClean="0"/>
              <a:t>/</a:t>
            </a:r>
            <a:endParaRPr lang="zh-CN" altLang="en-US" dirty="0"/>
          </a:p>
          <a:p>
            <a:r>
              <a:rPr lang="zh-CN" altLang="en-US" dirty="0"/>
              <a:t>VOLUME /</a:t>
            </a:r>
            <a:r>
              <a:rPr lang="zh-CN" altLang="en-US" dirty="0" smtClean="0"/>
              <a:t>data</a:t>
            </a:r>
            <a:endParaRPr lang="zh-CN" altLang="en-US" dirty="0"/>
          </a:p>
          <a:p>
            <a:r>
              <a:rPr lang="zh-CN" altLang="en-US" dirty="0"/>
              <a:t>CMD ["./run.sh"] </a:t>
            </a:r>
          </a:p>
        </p:txBody>
      </p:sp>
      <p:pic>
        <p:nvPicPr>
          <p:cNvPr id="9" name="图片 8"/>
          <p:cNvPicPr>
            <a:picLocks noChangeAspect="1"/>
          </p:cNvPicPr>
          <p:nvPr/>
        </p:nvPicPr>
        <p:blipFill>
          <a:blip r:embed="rId3"/>
          <a:stretch>
            <a:fillRect/>
          </a:stretch>
        </p:blipFill>
        <p:spPr>
          <a:xfrm>
            <a:off x="814116" y="2336819"/>
            <a:ext cx="6096000" cy="3752850"/>
          </a:xfrm>
          <a:prstGeom prst="rect">
            <a:avLst/>
          </a:prstGeom>
        </p:spPr>
      </p:pic>
    </p:spTree>
    <p:extLst>
      <p:ext uri="{BB962C8B-B14F-4D97-AF65-F5344CB8AC3E}">
        <p14:creationId xmlns:p14="http://schemas.microsoft.com/office/powerpoint/2010/main" val="220967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46</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99435" y="1543581"/>
            <a:ext cx="8474528" cy="3693319"/>
          </a:xfrm>
          <a:prstGeom prst="rect">
            <a:avLst/>
          </a:prstGeom>
        </p:spPr>
        <p:txBody>
          <a:bodyPr wrap="square">
            <a:spAutoFit/>
          </a:bodyPr>
          <a:lstStyle/>
          <a:p>
            <a:r>
              <a:rPr lang="en-US" altLang="zh-CN" dirty="0">
                <a:solidFill>
                  <a:srgbClr val="4078F2"/>
                </a:solidFill>
                <a:latin typeface="Source Code Pro"/>
                <a:ea typeface="Microsoft YaHei" panose="020B0503020204020204" pitchFamily="34" charset="-122"/>
              </a:rPr>
              <a:t># Version: 0.0.1</a:t>
            </a:r>
            <a:endParaRPr lang="en-US" altLang="zh-CN" dirty="0">
              <a:solidFill>
                <a:srgbClr val="383A42"/>
              </a:solidFill>
              <a:latin typeface="Source Code Pro"/>
              <a:ea typeface="Microsoft YaHei" panose="020B0503020204020204" pitchFamily="34" charset="-122"/>
            </a:endParaRPr>
          </a:p>
          <a:p>
            <a:r>
              <a:rPr lang="en-US" altLang="zh-CN" dirty="0">
                <a:solidFill>
                  <a:srgbClr val="383A42"/>
                </a:solidFill>
                <a:latin typeface="Source Code Pro"/>
                <a:ea typeface="Microsoft YaHei" panose="020B0503020204020204" pitchFamily="34" charset="-122"/>
              </a:rPr>
              <a:t>FROM </a:t>
            </a:r>
            <a:r>
              <a:rPr lang="en-US" altLang="zh-CN" dirty="0" err="1">
                <a:solidFill>
                  <a:srgbClr val="383A42"/>
                </a:solidFill>
                <a:latin typeface="Source Code Pro"/>
                <a:ea typeface="Microsoft YaHei" panose="020B0503020204020204" pitchFamily="34" charset="-122"/>
              </a:rPr>
              <a:t>debian</a:t>
            </a:r>
            <a:r>
              <a:rPr lang="en-US" altLang="zh-CN" dirty="0">
                <a:solidFill>
                  <a:srgbClr val="383A42"/>
                </a:solidFill>
                <a:latin typeface="Source Code Pro"/>
                <a:ea typeface="Microsoft YaHei" panose="020B0503020204020204" pitchFamily="34" charset="-122"/>
              </a:rPr>
              <a:t> </a:t>
            </a:r>
          </a:p>
          <a:p>
            <a:r>
              <a:rPr lang="en-US" altLang="zh-CN" dirty="0" smtClean="0">
                <a:solidFill>
                  <a:srgbClr val="383A42"/>
                </a:solidFill>
                <a:latin typeface="Source Code Pro"/>
                <a:ea typeface="Microsoft YaHei" panose="020B0503020204020204" pitchFamily="34" charset="-122"/>
              </a:rPr>
              <a:t>/*</a:t>
            </a:r>
            <a:r>
              <a:rPr lang="zh-CN" altLang="en-US" dirty="0" smtClean="0">
                <a:solidFill>
                  <a:srgbClr val="383A42"/>
                </a:solidFill>
                <a:latin typeface="Source Code Pro"/>
                <a:ea typeface="Microsoft YaHei" panose="020B0503020204020204" pitchFamily="34" charset="-122"/>
              </a:rPr>
              <a:t>新</a:t>
            </a:r>
            <a:r>
              <a:rPr lang="zh-CN" altLang="en-US" dirty="0">
                <a:solidFill>
                  <a:srgbClr val="383A42"/>
                </a:solidFill>
                <a:latin typeface="Source Code Pro"/>
                <a:ea typeface="Microsoft YaHei" panose="020B0503020204020204" pitchFamily="34" charset="-122"/>
              </a:rPr>
              <a:t>镜像不再是从 </a:t>
            </a:r>
            <a:r>
              <a:rPr lang="en-US" altLang="zh-CN" dirty="0">
                <a:solidFill>
                  <a:srgbClr val="383A42"/>
                </a:solidFill>
                <a:latin typeface="Source Code Pro"/>
                <a:ea typeface="Microsoft YaHei" panose="020B0503020204020204" pitchFamily="34" charset="-122"/>
              </a:rPr>
              <a:t>scratch </a:t>
            </a:r>
            <a:r>
              <a:rPr lang="zh-CN" altLang="en-US" dirty="0">
                <a:solidFill>
                  <a:srgbClr val="383A42"/>
                </a:solidFill>
                <a:latin typeface="Source Code Pro"/>
                <a:ea typeface="Microsoft YaHei" panose="020B0503020204020204" pitchFamily="34" charset="-122"/>
              </a:rPr>
              <a:t>开始，而是直接在 </a:t>
            </a:r>
            <a:r>
              <a:rPr lang="en-US" altLang="zh-CN" dirty="0" err="1">
                <a:solidFill>
                  <a:srgbClr val="383A42"/>
                </a:solidFill>
                <a:latin typeface="Source Code Pro"/>
                <a:ea typeface="Microsoft YaHei" panose="020B0503020204020204" pitchFamily="34" charset="-122"/>
              </a:rPr>
              <a:t>Debian</a:t>
            </a:r>
            <a:r>
              <a:rPr lang="en-US" altLang="zh-CN" dirty="0">
                <a:solidFill>
                  <a:srgbClr val="383A42"/>
                </a:solidFill>
                <a:latin typeface="Source Code Pro"/>
                <a:ea typeface="Microsoft YaHei" panose="020B0503020204020204" pitchFamily="34" charset="-122"/>
              </a:rPr>
              <a:t> </a:t>
            </a:r>
            <a:r>
              <a:rPr lang="en-US" altLang="zh-CN" dirty="0">
                <a:solidFill>
                  <a:srgbClr val="A626A4"/>
                </a:solidFill>
                <a:latin typeface="Source Code Pro"/>
                <a:ea typeface="Microsoft YaHei" panose="020B0503020204020204" pitchFamily="34" charset="-122"/>
              </a:rPr>
              <a:t>base</a:t>
            </a:r>
            <a:r>
              <a:rPr lang="en-US" altLang="zh-CN" dirty="0">
                <a:solidFill>
                  <a:srgbClr val="383A42"/>
                </a:solidFill>
                <a:latin typeface="Source Code Pro"/>
                <a:ea typeface="Microsoft YaHei" panose="020B0503020204020204" pitchFamily="34" charset="-122"/>
              </a:rPr>
              <a:t> </a:t>
            </a:r>
            <a:r>
              <a:rPr lang="zh-CN" altLang="en-US" dirty="0">
                <a:solidFill>
                  <a:srgbClr val="383A42"/>
                </a:solidFill>
                <a:latin typeface="Source Code Pro"/>
                <a:ea typeface="Microsoft YaHei" panose="020B0503020204020204" pitchFamily="34" charset="-122"/>
              </a:rPr>
              <a:t>镜像上构建</a:t>
            </a:r>
            <a:r>
              <a:rPr lang="zh-CN" altLang="en-US" dirty="0" smtClean="0">
                <a:solidFill>
                  <a:srgbClr val="383A42"/>
                </a:solidFill>
                <a:latin typeface="Source Code Pro"/>
                <a:ea typeface="Microsoft YaHei" panose="020B0503020204020204" pitchFamily="34" charset="-122"/>
              </a:rPr>
              <a:t>。</a:t>
            </a:r>
            <a:r>
              <a:rPr lang="en-US" altLang="zh-CN" dirty="0" smtClean="0">
                <a:solidFill>
                  <a:srgbClr val="383A42"/>
                </a:solidFill>
                <a:latin typeface="Source Code Pro"/>
                <a:ea typeface="Microsoft YaHei" panose="020B0503020204020204" pitchFamily="34" charset="-122"/>
              </a:rPr>
              <a:t>*/</a:t>
            </a:r>
          </a:p>
          <a:p>
            <a:endParaRPr lang="zh-CN" altLang="en-US" dirty="0">
              <a:solidFill>
                <a:srgbClr val="383A42"/>
              </a:solidFill>
              <a:latin typeface="Source Code Pro"/>
              <a:ea typeface="Microsoft YaHei" panose="020B0503020204020204" pitchFamily="34" charset="-122"/>
            </a:endParaRPr>
          </a:p>
          <a:p>
            <a:r>
              <a:rPr lang="en-US" altLang="zh-CN" dirty="0">
                <a:solidFill>
                  <a:srgbClr val="383A42"/>
                </a:solidFill>
                <a:latin typeface="Source Code Pro"/>
                <a:ea typeface="Microsoft YaHei" panose="020B0503020204020204" pitchFamily="34" charset="-122"/>
              </a:rPr>
              <a:t>MAINTAINER </a:t>
            </a:r>
            <a:r>
              <a:rPr lang="en-US" altLang="zh-CN" dirty="0" err="1" smtClean="0">
                <a:solidFill>
                  <a:srgbClr val="383A42"/>
                </a:solidFill>
                <a:latin typeface="Source Code Pro"/>
                <a:ea typeface="Microsoft YaHei" panose="020B0503020204020204" pitchFamily="34" charset="-122"/>
              </a:rPr>
              <a:t>wzlinux</a:t>
            </a:r>
            <a:endParaRPr lang="en-US" altLang="zh-CN" dirty="0" smtClean="0">
              <a:solidFill>
                <a:srgbClr val="383A42"/>
              </a:solidFill>
              <a:latin typeface="Source Code Pro"/>
              <a:ea typeface="Microsoft YaHei" panose="020B0503020204020204" pitchFamily="34" charset="-122"/>
            </a:endParaRPr>
          </a:p>
          <a:p>
            <a:r>
              <a:rPr lang="en-US" altLang="zh-CN" dirty="0" smtClean="0">
                <a:solidFill>
                  <a:srgbClr val="383A42"/>
                </a:solidFill>
                <a:latin typeface="Source Code Pro"/>
                <a:ea typeface="Microsoft YaHei" panose="020B0503020204020204" pitchFamily="34" charset="-122"/>
              </a:rPr>
              <a:t>RUN </a:t>
            </a:r>
            <a:r>
              <a:rPr lang="en-US" altLang="zh-CN" dirty="0">
                <a:solidFill>
                  <a:srgbClr val="383A42"/>
                </a:solidFill>
                <a:latin typeface="Source Code Pro"/>
                <a:ea typeface="Microsoft YaHei" panose="020B0503020204020204" pitchFamily="34" charset="-122"/>
              </a:rPr>
              <a:t>apt-</a:t>
            </a:r>
            <a:r>
              <a:rPr lang="en-US" altLang="zh-CN" dirty="0">
                <a:solidFill>
                  <a:srgbClr val="A626A4"/>
                </a:solidFill>
                <a:latin typeface="Source Code Pro"/>
                <a:ea typeface="Microsoft YaHei" panose="020B0503020204020204" pitchFamily="34" charset="-122"/>
              </a:rPr>
              <a:t>get</a:t>
            </a:r>
            <a:r>
              <a:rPr lang="en-US" altLang="zh-CN" dirty="0">
                <a:solidFill>
                  <a:srgbClr val="383A42"/>
                </a:solidFill>
                <a:latin typeface="Source Code Pro"/>
                <a:ea typeface="Microsoft YaHei" panose="020B0503020204020204" pitchFamily="34" charset="-122"/>
              </a:rPr>
              <a:t> update &amp;&amp; apt-</a:t>
            </a:r>
            <a:r>
              <a:rPr lang="en-US" altLang="zh-CN" dirty="0">
                <a:solidFill>
                  <a:srgbClr val="A626A4"/>
                </a:solidFill>
                <a:latin typeface="Source Code Pro"/>
                <a:ea typeface="Microsoft YaHei" panose="020B0503020204020204" pitchFamily="34" charset="-122"/>
              </a:rPr>
              <a:t>get</a:t>
            </a:r>
            <a:r>
              <a:rPr lang="en-US" altLang="zh-CN" dirty="0">
                <a:solidFill>
                  <a:srgbClr val="383A42"/>
                </a:solidFill>
                <a:latin typeface="Source Code Pro"/>
                <a:ea typeface="Microsoft YaHei" panose="020B0503020204020204" pitchFamily="34" charset="-122"/>
              </a:rPr>
              <a:t> install -y </a:t>
            </a:r>
            <a:r>
              <a:rPr lang="en-US" altLang="zh-CN" dirty="0" err="1" smtClean="0">
                <a:solidFill>
                  <a:srgbClr val="383A42"/>
                </a:solidFill>
                <a:latin typeface="Source Code Pro"/>
                <a:ea typeface="Microsoft YaHei" panose="020B0503020204020204" pitchFamily="34" charset="-122"/>
              </a:rPr>
              <a:t>emacs</a:t>
            </a:r>
            <a:endParaRPr lang="en-US" altLang="zh-CN" dirty="0" smtClean="0">
              <a:solidFill>
                <a:srgbClr val="383A42"/>
              </a:solidFill>
              <a:latin typeface="Source Code Pro"/>
              <a:ea typeface="Microsoft YaHei" panose="020B0503020204020204" pitchFamily="34" charset="-122"/>
            </a:endParaRPr>
          </a:p>
          <a:p>
            <a:r>
              <a:rPr lang="en-US" altLang="zh-CN" dirty="0" smtClean="0">
                <a:solidFill>
                  <a:srgbClr val="383A42"/>
                </a:solidFill>
                <a:latin typeface="Source Code Pro"/>
                <a:ea typeface="Microsoft YaHei" panose="020B0503020204020204" pitchFamily="34" charset="-122"/>
              </a:rPr>
              <a:t>/*</a:t>
            </a:r>
            <a:r>
              <a:rPr lang="zh-CN" altLang="en-US" dirty="0" smtClean="0">
                <a:solidFill>
                  <a:srgbClr val="383A42"/>
                </a:solidFill>
                <a:latin typeface="Source Code Pro"/>
                <a:ea typeface="Microsoft YaHei" panose="020B0503020204020204" pitchFamily="34" charset="-122"/>
              </a:rPr>
              <a:t>安装 </a:t>
            </a:r>
            <a:r>
              <a:rPr lang="en-US" altLang="zh-CN" dirty="0" err="1">
                <a:solidFill>
                  <a:srgbClr val="383A42"/>
                </a:solidFill>
                <a:latin typeface="Source Code Pro"/>
                <a:ea typeface="Microsoft YaHei" panose="020B0503020204020204" pitchFamily="34" charset="-122"/>
              </a:rPr>
              <a:t>emacs</a:t>
            </a:r>
            <a:r>
              <a:rPr lang="en-US" altLang="zh-CN" dirty="0">
                <a:solidFill>
                  <a:srgbClr val="383A42"/>
                </a:solidFill>
                <a:latin typeface="Source Code Pro"/>
                <a:ea typeface="Microsoft YaHei" panose="020B0503020204020204" pitchFamily="34" charset="-122"/>
              </a:rPr>
              <a:t> </a:t>
            </a:r>
            <a:r>
              <a:rPr lang="zh-CN" altLang="en-US" dirty="0">
                <a:solidFill>
                  <a:srgbClr val="383A42"/>
                </a:solidFill>
                <a:latin typeface="Source Code Pro"/>
                <a:ea typeface="Microsoft YaHei" panose="020B0503020204020204" pitchFamily="34" charset="-122"/>
              </a:rPr>
              <a:t>编辑器</a:t>
            </a:r>
            <a:r>
              <a:rPr lang="zh-CN" altLang="en-US" dirty="0" smtClean="0">
                <a:solidFill>
                  <a:srgbClr val="383A42"/>
                </a:solidFill>
                <a:latin typeface="Source Code Pro"/>
                <a:ea typeface="Microsoft YaHei" panose="020B0503020204020204" pitchFamily="34" charset="-122"/>
              </a:rPr>
              <a:t>。</a:t>
            </a:r>
            <a:r>
              <a:rPr lang="en-US" altLang="zh-CN" dirty="0" smtClean="0">
                <a:solidFill>
                  <a:srgbClr val="383A42"/>
                </a:solidFill>
                <a:latin typeface="Source Code Pro"/>
                <a:ea typeface="Microsoft YaHei" panose="020B0503020204020204" pitchFamily="34" charset="-122"/>
              </a:rPr>
              <a:t>*/</a:t>
            </a:r>
          </a:p>
          <a:p>
            <a:endParaRPr lang="zh-CN" altLang="en-US" dirty="0">
              <a:solidFill>
                <a:srgbClr val="383A42"/>
              </a:solidFill>
              <a:latin typeface="Source Code Pro"/>
              <a:ea typeface="Microsoft YaHei" panose="020B0503020204020204" pitchFamily="34" charset="-122"/>
            </a:endParaRPr>
          </a:p>
          <a:p>
            <a:r>
              <a:rPr lang="en-US" altLang="zh-CN" dirty="0">
                <a:solidFill>
                  <a:srgbClr val="383A42"/>
                </a:solidFill>
                <a:latin typeface="Source Code Pro"/>
                <a:ea typeface="Microsoft YaHei" panose="020B0503020204020204" pitchFamily="34" charset="-122"/>
              </a:rPr>
              <a:t>RUN apt-</a:t>
            </a:r>
            <a:r>
              <a:rPr lang="en-US" altLang="zh-CN" dirty="0">
                <a:solidFill>
                  <a:srgbClr val="A626A4"/>
                </a:solidFill>
                <a:latin typeface="Source Code Pro"/>
                <a:ea typeface="Microsoft YaHei" panose="020B0503020204020204" pitchFamily="34" charset="-122"/>
              </a:rPr>
              <a:t>get</a:t>
            </a:r>
            <a:r>
              <a:rPr lang="en-US" altLang="zh-CN" dirty="0">
                <a:solidFill>
                  <a:srgbClr val="383A42"/>
                </a:solidFill>
                <a:latin typeface="Source Code Pro"/>
                <a:ea typeface="Microsoft YaHei" panose="020B0503020204020204" pitchFamily="34" charset="-122"/>
              </a:rPr>
              <a:t> install -y apache2 </a:t>
            </a:r>
            <a:endParaRPr lang="en-US" altLang="zh-CN" dirty="0" smtClean="0">
              <a:solidFill>
                <a:srgbClr val="383A42"/>
              </a:solidFill>
              <a:latin typeface="Source Code Pro"/>
              <a:ea typeface="Microsoft YaHei" panose="020B0503020204020204" pitchFamily="34" charset="-122"/>
            </a:endParaRPr>
          </a:p>
          <a:p>
            <a:r>
              <a:rPr lang="en-US" altLang="zh-CN" dirty="0" smtClean="0">
                <a:solidFill>
                  <a:srgbClr val="383A42"/>
                </a:solidFill>
                <a:latin typeface="Source Code Pro"/>
                <a:ea typeface="Microsoft YaHei" panose="020B0503020204020204" pitchFamily="34" charset="-122"/>
              </a:rPr>
              <a:t>/*</a:t>
            </a:r>
            <a:r>
              <a:rPr lang="zh-CN" altLang="en-US" dirty="0" smtClean="0">
                <a:solidFill>
                  <a:srgbClr val="383A42"/>
                </a:solidFill>
                <a:latin typeface="Source Code Pro"/>
                <a:ea typeface="Microsoft YaHei" panose="020B0503020204020204" pitchFamily="34" charset="-122"/>
              </a:rPr>
              <a:t>安装 </a:t>
            </a:r>
            <a:r>
              <a:rPr lang="en-US" altLang="zh-CN" dirty="0">
                <a:solidFill>
                  <a:srgbClr val="383A42"/>
                </a:solidFill>
                <a:latin typeface="Source Code Pro"/>
                <a:ea typeface="Microsoft YaHei" panose="020B0503020204020204" pitchFamily="34" charset="-122"/>
              </a:rPr>
              <a:t>apache2</a:t>
            </a:r>
            <a:r>
              <a:rPr lang="zh-CN" altLang="en-US" dirty="0" smtClean="0">
                <a:solidFill>
                  <a:srgbClr val="383A42"/>
                </a:solidFill>
                <a:latin typeface="Source Code Pro"/>
                <a:ea typeface="Microsoft YaHei" panose="020B0503020204020204" pitchFamily="34" charset="-122"/>
              </a:rPr>
              <a:t>。</a:t>
            </a:r>
            <a:r>
              <a:rPr lang="en-US" altLang="zh-CN" dirty="0" smtClean="0">
                <a:solidFill>
                  <a:srgbClr val="383A42"/>
                </a:solidFill>
                <a:latin typeface="Source Code Pro"/>
                <a:ea typeface="Microsoft YaHei" panose="020B0503020204020204" pitchFamily="34" charset="-122"/>
              </a:rPr>
              <a:t>*/</a:t>
            </a:r>
          </a:p>
          <a:p>
            <a:endParaRPr lang="zh-CN" altLang="en-US" dirty="0">
              <a:solidFill>
                <a:srgbClr val="383A42"/>
              </a:solidFill>
              <a:latin typeface="Source Code Pro"/>
              <a:ea typeface="Microsoft YaHei" panose="020B0503020204020204" pitchFamily="34" charset="-122"/>
            </a:endParaRPr>
          </a:p>
          <a:p>
            <a:r>
              <a:rPr lang="en-US" altLang="zh-CN" dirty="0">
                <a:solidFill>
                  <a:srgbClr val="383A42"/>
                </a:solidFill>
                <a:latin typeface="Source Code Pro"/>
                <a:ea typeface="Microsoft YaHei" panose="020B0503020204020204" pitchFamily="34" charset="-122"/>
              </a:rPr>
              <a:t>CMD [</a:t>
            </a:r>
            <a:r>
              <a:rPr lang="en-US" altLang="zh-CN" dirty="0">
                <a:solidFill>
                  <a:srgbClr val="50A14F"/>
                </a:solidFill>
                <a:latin typeface="Source Code Pro"/>
                <a:ea typeface="Microsoft YaHei" panose="020B0503020204020204" pitchFamily="34" charset="-122"/>
              </a:rPr>
              <a:t>"/bin/bash"</a:t>
            </a:r>
            <a:r>
              <a:rPr lang="en-US" altLang="zh-CN" dirty="0">
                <a:solidFill>
                  <a:srgbClr val="383A42"/>
                </a:solidFill>
                <a:latin typeface="Source Code Pro"/>
                <a:ea typeface="Microsoft YaHei" panose="020B0503020204020204" pitchFamily="34" charset="-122"/>
              </a:rPr>
              <a:t>] </a:t>
            </a:r>
            <a:endParaRPr lang="en-US" altLang="zh-CN" dirty="0">
              <a:solidFill>
                <a:srgbClr val="986801"/>
              </a:solidFill>
              <a:latin typeface="Source Code Pro"/>
              <a:ea typeface="Microsoft YaHei" panose="020B0503020204020204" pitchFamily="34" charset="-122"/>
            </a:endParaRPr>
          </a:p>
          <a:p>
            <a:r>
              <a:rPr lang="en-US" altLang="zh-CN" dirty="0" smtClean="0">
                <a:solidFill>
                  <a:srgbClr val="986801"/>
                </a:solidFill>
                <a:latin typeface="Source Code Pro"/>
                <a:ea typeface="Microsoft YaHei" panose="020B0503020204020204" pitchFamily="34" charset="-122"/>
              </a:rPr>
              <a:t>/*</a:t>
            </a:r>
            <a:r>
              <a:rPr lang="zh-CN" altLang="en-US" dirty="0" smtClean="0">
                <a:solidFill>
                  <a:srgbClr val="383A42"/>
                </a:solidFill>
                <a:latin typeface="Source Code Pro"/>
                <a:ea typeface="Microsoft YaHei" panose="020B0503020204020204" pitchFamily="34" charset="-122"/>
              </a:rPr>
              <a:t>容器</a:t>
            </a:r>
            <a:r>
              <a:rPr lang="zh-CN" altLang="en-US" dirty="0">
                <a:solidFill>
                  <a:srgbClr val="383A42"/>
                </a:solidFill>
                <a:latin typeface="Source Code Pro"/>
                <a:ea typeface="Microsoft YaHei" panose="020B0503020204020204" pitchFamily="34" charset="-122"/>
              </a:rPr>
              <a:t>启动时运行 </a:t>
            </a:r>
            <a:r>
              <a:rPr lang="en-US" altLang="zh-CN" dirty="0">
                <a:solidFill>
                  <a:srgbClr val="383A42"/>
                </a:solidFill>
                <a:latin typeface="Source Code Pro"/>
                <a:ea typeface="Microsoft YaHei" panose="020B0503020204020204" pitchFamily="34" charset="-122"/>
              </a:rPr>
              <a:t>bash</a:t>
            </a:r>
            <a:r>
              <a:rPr lang="zh-CN" altLang="en-US" dirty="0" smtClean="0">
                <a:solidFill>
                  <a:srgbClr val="383A42"/>
                </a:solidFill>
                <a:latin typeface="Source Code Pro"/>
                <a:ea typeface="Microsoft YaHei" panose="020B0503020204020204" pitchFamily="34" charset="-122"/>
              </a:rPr>
              <a:t>。</a:t>
            </a:r>
            <a:r>
              <a:rPr lang="en-US" altLang="zh-CN" dirty="0" smtClean="0">
                <a:solidFill>
                  <a:srgbClr val="383A42"/>
                </a:solidFill>
                <a:latin typeface="Source Code Pro"/>
                <a:ea typeface="Microsoft YaHei" panose="020B0503020204020204" pitchFamily="34" charset="-122"/>
              </a:rPr>
              <a:t>*/</a:t>
            </a:r>
            <a:endParaRPr lang="zh-CN" altLang="en-US" b="0" i="0" dirty="0">
              <a:solidFill>
                <a:srgbClr val="383A42"/>
              </a:solidFill>
              <a:effectLst/>
              <a:latin typeface="Source Code Pro"/>
              <a:ea typeface="Microsoft YaHei" panose="020B0503020204020204" pitchFamily="34" charset="-122"/>
            </a:endParaRPr>
          </a:p>
        </p:txBody>
      </p:sp>
      <p:sp>
        <p:nvSpPr>
          <p:cNvPr id="4" name="矩形 3"/>
          <p:cNvSpPr/>
          <p:nvPr/>
        </p:nvSpPr>
        <p:spPr>
          <a:xfrm>
            <a:off x="199435" y="998439"/>
            <a:ext cx="2821413" cy="369332"/>
          </a:xfrm>
          <a:prstGeom prst="rect">
            <a:avLst/>
          </a:prstGeom>
        </p:spPr>
        <p:txBody>
          <a:bodyPr wrap="none">
            <a:spAutoFit/>
          </a:bodyPr>
          <a:lstStyle/>
          <a:p>
            <a:r>
              <a:rPr lang="en-US" altLang="zh-CN" dirty="0" smtClean="0"/>
              <a:t>【</a:t>
            </a:r>
            <a:r>
              <a:rPr lang="zh-CN" altLang="en-US" dirty="0" smtClean="0"/>
              <a:t>例</a:t>
            </a:r>
            <a:r>
              <a:rPr lang="en-US" altLang="zh-CN" dirty="0" smtClean="0"/>
              <a:t>2】</a:t>
            </a:r>
            <a:r>
              <a:rPr lang="zh-CN" altLang="en-US" dirty="0" smtClean="0"/>
              <a:t>假设Dockerfile：</a:t>
            </a:r>
            <a:endParaRPr lang="zh-CN" altLang="en-US" dirty="0"/>
          </a:p>
        </p:txBody>
      </p:sp>
    </p:spTree>
    <p:extLst>
      <p:ext uri="{BB962C8B-B14F-4D97-AF65-F5344CB8AC3E}">
        <p14:creationId xmlns:p14="http://schemas.microsoft.com/office/powerpoint/2010/main" val="329073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47</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0" y="4790171"/>
            <a:ext cx="9160937" cy="707886"/>
          </a:xfrm>
          <a:prstGeom prst="rect">
            <a:avLst/>
          </a:prstGeom>
        </p:spPr>
        <p:txBody>
          <a:bodyPr wrap="square">
            <a:spAutoFit/>
          </a:bodyPr>
          <a:lstStyle/>
          <a:p>
            <a:r>
              <a:rPr lang="zh-CN" altLang="en-US" sz="2000" dirty="0">
                <a:latin typeface="+mn-ea"/>
              </a:rPr>
              <a:t>新镜像是从 </a:t>
            </a:r>
            <a:r>
              <a:rPr lang="en-US" altLang="zh-CN" sz="2000" dirty="0">
                <a:latin typeface="+mn-ea"/>
              </a:rPr>
              <a:t>base </a:t>
            </a:r>
            <a:r>
              <a:rPr lang="zh-CN" altLang="en-US" sz="2000" dirty="0">
                <a:latin typeface="+mn-ea"/>
              </a:rPr>
              <a:t>镜像一层一层叠加生成的</a:t>
            </a:r>
            <a:r>
              <a:rPr lang="zh-CN" altLang="en-US" sz="2000" dirty="0" smtClean="0">
                <a:latin typeface="+mn-ea"/>
              </a:rPr>
              <a:t>。每</a:t>
            </a:r>
            <a:r>
              <a:rPr lang="zh-CN" altLang="en-US" sz="2000" dirty="0">
                <a:latin typeface="+mn-ea"/>
              </a:rPr>
              <a:t>安装一个软件，就在现有镜像的基础上增加一</a:t>
            </a:r>
            <a:r>
              <a:rPr lang="zh-CN" altLang="en-US" sz="2000" dirty="0" smtClean="0">
                <a:latin typeface="+mn-ea"/>
              </a:rPr>
              <a:t>层。</a:t>
            </a:r>
            <a:endParaRPr lang="zh-CN" altLang="en-US" sz="2000" dirty="0">
              <a:latin typeface="+mn-ea"/>
            </a:endParaRPr>
          </a:p>
        </p:txBody>
      </p:sp>
      <p:pic>
        <p:nvPicPr>
          <p:cNvPr id="6" name="图片 5"/>
          <p:cNvPicPr>
            <a:picLocks noChangeAspect="1"/>
          </p:cNvPicPr>
          <p:nvPr/>
        </p:nvPicPr>
        <p:blipFill>
          <a:blip r:embed="rId3"/>
          <a:stretch>
            <a:fillRect/>
          </a:stretch>
        </p:blipFill>
        <p:spPr>
          <a:xfrm>
            <a:off x="-16938" y="1341922"/>
            <a:ext cx="8913963" cy="3017955"/>
          </a:xfrm>
          <a:prstGeom prst="rect">
            <a:avLst/>
          </a:prstGeom>
        </p:spPr>
      </p:pic>
    </p:spTree>
    <p:extLst>
      <p:ext uri="{BB962C8B-B14F-4D97-AF65-F5344CB8AC3E}">
        <p14:creationId xmlns:p14="http://schemas.microsoft.com/office/powerpoint/2010/main" val="9088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48</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99435" y="958334"/>
            <a:ext cx="6075702" cy="461665"/>
          </a:xfrm>
          <a:prstGeom prst="rect">
            <a:avLst/>
          </a:prstGeom>
        </p:spPr>
        <p:txBody>
          <a:bodyPr wrap="none">
            <a:spAutoFit/>
          </a:bodyPr>
          <a:lstStyle/>
          <a:p>
            <a:r>
              <a:rPr lang="en-US" altLang="zh-CN" sz="2400" b="1" dirty="0">
                <a:latin typeface="+mn-ea"/>
              </a:rPr>
              <a:t> Docker </a:t>
            </a:r>
            <a:r>
              <a:rPr lang="zh-CN" altLang="en-US" sz="2400" b="1" dirty="0" smtClean="0">
                <a:latin typeface="+mn-ea"/>
              </a:rPr>
              <a:t>镜像采用分层结构好处：</a:t>
            </a:r>
            <a:r>
              <a:rPr lang="zh-CN" altLang="en-US" sz="2400" b="1" dirty="0">
                <a:latin typeface="+mn-ea"/>
              </a:rPr>
              <a:t>共享资源</a:t>
            </a:r>
          </a:p>
        </p:txBody>
      </p:sp>
      <p:sp>
        <p:nvSpPr>
          <p:cNvPr id="5" name="矩形 4"/>
          <p:cNvSpPr/>
          <p:nvPr/>
        </p:nvSpPr>
        <p:spPr>
          <a:xfrm>
            <a:off x="440871" y="1955550"/>
            <a:ext cx="8033657" cy="923330"/>
          </a:xfrm>
          <a:prstGeom prst="rect">
            <a:avLst/>
          </a:prstGeom>
        </p:spPr>
        <p:txBody>
          <a:bodyPr wrap="square">
            <a:spAutoFit/>
          </a:bodyPr>
          <a:lstStyle/>
          <a:p>
            <a:r>
              <a:rPr lang="zh-CN" altLang="en-US" dirty="0" smtClean="0">
                <a:latin typeface="Microsoft YaHei" panose="020B0503020204020204" pitchFamily="34" charset="-122"/>
                <a:ea typeface="Microsoft YaHei" panose="020B0503020204020204" pitchFamily="34" charset="-122"/>
              </a:rPr>
              <a:t>例如：有</a:t>
            </a:r>
            <a:r>
              <a:rPr lang="zh-CN" altLang="en-US" dirty="0">
                <a:latin typeface="Microsoft YaHei" panose="020B0503020204020204" pitchFamily="34" charset="-122"/>
                <a:ea typeface="Microsoft YaHei" panose="020B0503020204020204" pitchFamily="34" charset="-122"/>
              </a:rPr>
              <a:t>多个镜像都从相同的 </a:t>
            </a:r>
            <a:r>
              <a:rPr lang="en-US" altLang="zh-CN" dirty="0">
                <a:latin typeface="Microsoft YaHei" panose="020B0503020204020204" pitchFamily="34" charset="-122"/>
                <a:ea typeface="Microsoft YaHei" panose="020B0503020204020204" pitchFamily="34" charset="-122"/>
              </a:rPr>
              <a:t>base </a:t>
            </a:r>
            <a:r>
              <a:rPr lang="zh-CN" altLang="en-US" dirty="0">
                <a:latin typeface="Microsoft YaHei" panose="020B0503020204020204" pitchFamily="34" charset="-122"/>
                <a:ea typeface="Microsoft YaHei" panose="020B0503020204020204" pitchFamily="34" charset="-122"/>
              </a:rPr>
              <a:t>镜像构建而来，那么 </a:t>
            </a:r>
            <a:r>
              <a:rPr lang="en-US" altLang="zh-CN" dirty="0">
                <a:latin typeface="Microsoft YaHei" panose="020B0503020204020204" pitchFamily="34" charset="-122"/>
                <a:ea typeface="Microsoft YaHei" panose="020B0503020204020204" pitchFamily="34" charset="-122"/>
              </a:rPr>
              <a:t>Docker Host </a:t>
            </a:r>
            <a:r>
              <a:rPr lang="zh-CN" altLang="en-US" dirty="0">
                <a:latin typeface="Microsoft YaHei" panose="020B0503020204020204" pitchFamily="34" charset="-122"/>
                <a:ea typeface="Microsoft YaHei" panose="020B0503020204020204" pitchFamily="34" charset="-122"/>
              </a:rPr>
              <a:t>只需在磁盘上保存一份 </a:t>
            </a:r>
            <a:r>
              <a:rPr lang="en-US" altLang="zh-CN" dirty="0">
                <a:latin typeface="Microsoft YaHei" panose="020B0503020204020204" pitchFamily="34" charset="-122"/>
                <a:ea typeface="Microsoft YaHei" panose="020B0503020204020204" pitchFamily="34" charset="-122"/>
              </a:rPr>
              <a:t>base </a:t>
            </a:r>
            <a:r>
              <a:rPr lang="zh-CN" altLang="en-US" dirty="0">
                <a:latin typeface="Microsoft YaHei" panose="020B0503020204020204" pitchFamily="34" charset="-122"/>
                <a:ea typeface="Microsoft YaHei" panose="020B0503020204020204" pitchFamily="34" charset="-122"/>
              </a:rPr>
              <a:t>镜像；同时内存中也只需加载一份 </a:t>
            </a:r>
            <a:r>
              <a:rPr lang="en-US" altLang="zh-CN" dirty="0">
                <a:latin typeface="Microsoft YaHei" panose="020B0503020204020204" pitchFamily="34" charset="-122"/>
                <a:ea typeface="Microsoft YaHei" panose="020B0503020204020204" pitchFamily="34" charset="-122"/>
              </a:rPr>
              <a:t>base </a:t>
            </a:r>
            <a:r>
              <a:rPr lang="zh-CN" altLang="en-US" dirty="0">
                <a:latin typeface="Microsoft YaHei" panose="020B0503020204020204" pitchFamily="34" charset="-122"/>
                <a:ea typeface="Microsoft YaHei" panose="020B0503020204020204" pitchFamily="34" charset="-122"/>
              </a:rPr>
              <a:t>镜像，就可以为所有容器服务了</a:t>
            </a:r>
            <a:r>
              <a:rPr lang="zh-CN" altLang="en-US" dirty="0" smtClean="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6" name="矩形 5"/>
          <p:cNvSpPr/>
          <p:nvPr/>
        </p:nvSpPr>
        <p:spPr>
          <a:xfrm>
            <a:off x="440871" y="4026086"/>
            <a:ext cx="8490858" cy="646331"/>
          </a:xfrm>
          <a:prstGeom prst="rect">
            <a:avLst/>
          </a:prstGeom>
        </p:spPr>
        <p:txBody>
          <a:bodyPr wrap="square">
            <a:spAutoFit/>
          </a:bodyPr>
          <a:lstStyle/>
          <a:p>
            <a:r>
              <a:rPr lang="zh-CN" altLang="en-US" dirty="0">
                <a:latin typeface="+mn-ea"/>
              </a:rPr>
              <a:t>如果多个容器共享一份基础镜像，当某个容器修改了基础镜像的</a:t>
            </a:r>
            <a:r>
              <a:rPr lang="zh-CN" altLang="en-US" dirty="0" smtClean="0">
                <a:latin typeface="+mn-ea"/>
              </a:rPr>
              <a:t>内容（例如：</a:t>
            </a:r>
            <a:r>
              <a:rPr lang="en-US" altLang="zh-CN" dirty="0">
                <a:latin typeface="+mn-ea"/>
              </a:rPr>
              <a:t>/</a:t>
            </a:r>
            <a:r>
              <a:rPr lang="en-US" altLang="zh-CN" dirty="0" err="1">
                <a:latin typeface="+mn-ea"/>
              </a:rPr>
              <a:t>etc</a:t>
            </a:r>
            <a:r>
              <a:rPr lang="en-US" altLang="zh-CN" dirty="0">
                <a:latin typeface="+mn-ea"/>
              </a:rPr>
              <a:t> </a:t>
            </a:r>
            <a:r>
              <a:rPr lang="zh-CN" altLang="en-US" dirty="0">
                <a:latin typeface="+mn-ea"/>
              </a:rPr>
              <a:t>下的文件</a:t>
            </a:r>
            <a:r>
              <a:rPr lang="zh-CN" altLang="en-US" dirty="0" smtClean="0">
                <a:latin typeface="+mn-ea"/>
              </a:rPr>
              <a:t>），</a:t>
            </a:r>
            <a:r>
              <a:rPr lang="zh-CN" altLang="en-US" dirty="0"/>
              <a:t>其他容器的 </a:t>
            </a:r>
            <a:r>
              <a:rPr lang="en-US" altLang="zh-CN" dirty="0"/>
              <a:t>/</a:t>
            </a:r>
            <a:r>
              <a:rPr lang="en-US" altLang="zh-CN" dirty="0" err="1"/>
              <a:t>etc</a:t>
            </a:r>
            <a:r>
              <a:rPr lang="en-US" altLang="zh-CN" dirty="0"/>
              <a:t> </a:t>
            </a:r>
            <a:r>
              <a:rPr lang="zh-CN" altLang="en-US" dirty="0"/>
              <a:t>不</a:t>
            </a:r>
            <a:r>
              <a:rPr lang="zh-CN" altLang="en-US" dirty="0" smtClean="0"/>
              <a:t>会</a:t>
            </a:r>
            <a:r>
              <a:rPr lang="zh-CN" altLang="en-US" dirty="0"/>
              <a:t>被</a:t>
            </a:r>
            <a:r>
              <a:rPr lang="zh-CN" altLang="en-US" dirty="0" smtClean="0"/>
              <a:t>修改，因为修改被</a:t>
            </a:r>
            <a:r>
              <a:rPr lang="zh-CN" altLang="en-US" dirty="0"/>
              <a:t>限制在单个容器</a:t>
            </a:r>
            <a:r>
              <a:rPr lang="zh-CN" altLang="en-US" dirty="0" smtClean="0"/>
              <a:t>内。</a:t>
            </a:r>
            <a:endParaRPr lang="zh-CN" altLang="en-US" dirty="0">
              <a:latin typeface="+mn-ea"/>
            </a:endParaRPr>
          </a:p>
        </p:txBody>
      </p:sp>
      <p:sp>
        <p:nvSpPr>
          <p:cNvPr id="7" name="矩形 6"/>
          <p:cNvSpPr/>
          <p:nvPr/>
        </p:nvSpPr>
        <p:spPr>
          <a:xfrm>
            <a:off x="440870" y="3229765"/>
            <a:ext cx="3262432" cy="400110"/>
          </a:xfrm>
          <a:prstGeom prst="rect">
            <a:avLst/>
          </a:prstGeom>
        </p:spPr>
        <p:txBody>
          <a:bodyPr wrap="none">
            <a:spAutoFit/>
          </a:bodyPr>
          <a:lstStyle/>
          <a:p>
            <a:r>
              <a:rPr lang="zh-CN" altLang="en-US" sz="2000" b="1" dirty="0">
                <a:latin typeface="Microsoft YaHei" panose="020B0503020204020204" pitchFamily="34" charset="-122"/>
                <a:ea typeface="Microsoft YaHei" panose="020B0503020204020204" pitchFamily="34" charset="-122"/>
              </a:rPr>
              <a:t>镜像的每一层都可以被共享</a:t>
            </a:r>
            <a:endParaRPr lang="zh-CN" altLang="en-US" sz="2000" b="1" dirty="0"/>
          </a:p>
        </p:txBody>
      </p:sp>
    </p:spTree>
    <p:extLst>
      <p:ext uri="{BB962C8B-B14F-4D97-AF65-F5344CB8AC3E}">
        <p14:creationId xmlns:p14="http://schemas.microsoft.com/office/powerpoint/2010/main" val="27116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49</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99435" y="909349"/>
            <a:ext cx="4416274" cy="461665"/>
          </a:xfrm>
          <a:prstGeom prst="rect">
            <a:avLst/>
          </a:prstGeom>
        </p:spPr>
        <p:txBody>
          <a:bodyPr wrap="none">
            <a:spAutoFit/>
          </a:bodyPr>
          <a:lstStyle/>
          <a:p>
            <a:r>
              <a:rPr lang="en-US" altLang="zh-CN" sz="2400" b="1" dirty="0" smtClean="0">
                <a:latin typeface="+mn-ea"/>
              </a:rPr>
              <a:t>3</a:t>
            </a:r>
            <a:r>
              <a:rPr lang="zh-CN" altLang="en-US" sz="2400" b="1" dirty="0" smtClean="0">
                <a:latin typeface="+mn-ea"/>
              </a:rPr>
              <a:t>、容器</a:t>
            </a:r>
            <a:r>
              <a:rPr lang="zh-CN" altLang="en-US" sz="2400" b="1" dirty="0">
                <a:latin typeface="+mn-ea"/>
              </a:rPr>
              <a:t> </a:t>
            </a:r>
            <a:r>
              <a:rPr lang="en-US" altLang="zh-CN" sz="2400" b="1" dirty="0">
                <a:latin typeface="+mn-ea"/>
              </a:rPr>
              <a:t>Copy-on-Write </a:t>
            </a:r>
            <a:r>
              <a:rPr lang="zh-CN" altLang="en-US" sz="2400" b="1" dirty="0">
                <a:latin typeface="+mn-ea"/>
              </a:rPr>
              <a:t>特性</a:t>
            </a:r>
          </a:p>
        </p:txBody>
      </p:sp>
      <p:sp>
        <p:nvSpPr>
          <p:cNvPr id="5" name="矩形 4"/>
          <p:cNvSpPr/>
          <p:nvPr/>
        </p:nvSpPr>
        <p:spPr>
          <a:xfrm>
            <a:off x="199435" y="1604780"/>
            <a:ext cx="8458200" cy="1938992"/>
          </a:xfrm>
          <a:prstGeom prst="rect">
            <a:avLst/>
          </a:prstGeom>
        </p:spPr>
        <p:txBody>
          <a:bodyPr wrap="square">
            <a:spAutoFit/>
          </a:bodyPr>
          <a:lstStyle/>
          <a:p>
            <a:pPr marL="342900" indent="-342900">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数据会直接存放在最上面的容器层</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ü"/>
            </a:pPr>
            <a:endParaRPr lang="zh-CN" altLang="en-US" sz="2000" dirty="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ü"/>
            </a:pPr>
            <a:r>
              <a:rPr lang="zh-CN" altLang="en-US" sz="2000" dirty="0">
                <a:latin typeface="Microsoft YaHei" panose="020B0503020204020204" pitchFamily="34" charset="-122"/>
                <a:ea typeface="Microsoft YaHei" panose="020B0503020204020204" pitchFamily="34" charset="-122"/>
              </a:rPr>
              <a:t>修改现有数据会先从镜像层将数据复制到容器层，修改后的数据直接保存在容器层中，镜像层保持不变</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ü"/>
            </a:pPr>
            <a:endParaRPr lang="en-US" altLang="zh-CN" sz="2000" dirty="0" smtClean="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ü"/>
            </a:pPr>
            <a:r>
              <a:rPr lang="zh-CN" altLang="en-US" sz="2000" dirty="0" smtClean="0">
                <a:latin typeface="Microsoft YaHei" panose="020B0503020204020204" pitchFamily="34" charset="-122"/>
                <a:ea typeface="Microsoft YaHei" panose="020B0503020204020204" pitchFamily="34" charset="-122"/>
              </a:rPr>
              <a:t>如果</a:t>
            </a:r>
            <a:r>
              <a:rPr lang="zh-CN" altLang="en-US" sz="2000" dirty="0">
                <a:latin typeface="Microsoft YaHei" panose="020B0503020204020204" pitchFamily="34" charset="-122"/>
                <a:ea typeface="Microsoft YaHei" panose="020B0503020204020204" pitchFamily="34" charset="-122"/>
              </a:rPr>
              <a:t>多个层中有命名相同的文件，用户只能看到最上面那层中的文件。</a:t>
            </a:r>
            <a:endParaRPr lang="zh-CN" altLang="en-US" sz="2000"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163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5</a:t>
            </a:fld>
            <a:endParaRPr lang="zh-CN" altLang="en-US" dirty="0"/>
          </a:p>
        </p:txBody>
      </p:sp>
      <p:sp>
        <p:nvSpPr>
          <p:cNvPr id="2" name="矩形 1"/>
          <p:cNvSpPr/>
          <p:nvPr/>
        </p:nvSpPr>
        <p:spPr>
          <a:xfrm>
            <a:off x="2278505" y="997305"/>
            <a:ext cx="3397084" cy="461665"/>
          </a:xfrm>
          <a:prstGeom prst="rect">
            <a:avLst/>
          </a:prstGeom>
        </p:spPr>
        <p:txBody>
          <a:bodyPr wrap="none">
            <a:spAutoFit/>
          </a:bodyPr>
          <a:lstStyle/>
          <a:p>
            <a:r>
              <a:rPr lang="zh-CN" altLang="zh-CN" sz="2400" b="1" dirty="0">
                <a:latin typeface="微软雅黑" panose="020B0503020204020204" pitchFamily="34" charset="-122"/>
                <a:ea typeface="微软雅黑" panose="020B0503020204020204" pitchFamily="34" charset="-122"/>
                <a:sym typeface="+mn-ea"/>
              </a:rPr>
              <a:t>各大行业网站</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zh-CN" sz="2400" b="1" dirty="0">
                <a:latin typeface="微软雅黑" panose="020B0503020204020204" pitchFamily="34" charset="-122"/>
                <a:ea typeface="微软雅黑" panose="020B0503020204020204" pitchFamily="34" charset="-122"/>
                <a:sym typeface="+mn-ea"/>
              </a:rPr>
              <a:t>数据泄露</a:t>
            </a:r>
            <a:endParaRPr lang="zh-CN" altLang="en-US" sz="2400" b="1" dirty="0">
              <a:latin typeface="微软雅黑" panose="020B0503020204020204" pitchFamily="34" charset="-122"/>
              <a:ea typeface="微软雅黑" panose="020B0503020204020204" pitchFamily="34" charset="-122"/>
            </a:endParaRPr>
          </a:p>
        </p:txBody>
      </p:sp>
      <p:pic>
        <p:nvPicPr>
          <p:cNvPr id="12" name="图片 70"/>
          <p:cNvPicPr>
            <a:picLocks noChangeAspect="1"/>
          </p:cNvPicPr>
          <p:nvPr/>
        </p:nvPicPr>
        <p:blipFill>
          <a:blip r:embed="rId3" cstate="print"/>
          <a:stretch>
            <a:fillRect/>
          </a:stretch>
        </p:blipFill>
        <p:spPr>
          <a:xfrm>
            <a:off x="480438" y="1647825"/>
            <a:ext cx="7306945" cy="3562350"/>
          </a:xfrm>
          <a:prstGeom prst="rect">
            <a:avLst/>
          </a:prstGeom>
        </p:spPr>
      </p:pic>
    </p:spTree>
    <p:extLst>
      <p:ext uri="{BB962C8B-B14F-4D97-AF65-F5344CB8AC3E}">
        <p14:creationId xmlns:p14="http://schemas.microsoft.com/office/powerpoint/2010/main" val="2998590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50</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99435" y="990991"/>
            <a:ext cx="2031325" cy="461665"/>
          </a:xfrm>
          <a:prstGeom prst="rect">
            <a:avLst/>
          </a:prstGeom>
        </p:spPr>
        <p:txBody>
          <a:bodyPr wrap="none">
            <a:spAutoFit/>
          </a:bodyPr>
          <a:lstStyle/>
          <a:p>
            <a:r>
              <a:rPr lang="zh-CN" altLang="en-US" sz="2400" b="1" dirty="0">
                <a:latin typeface="+mn-ea"/>
              </a:rPr>
              <a:t>可写的容器层</a:t>
            </a:r>
            <a:endParaRPr lang="zh-CN" altLang="en-US" sz="2400" b="1" i="0" dirty="0">
              <a:effectLst/>
              <a:latin typeface="+mn-ea"/>
            </a:endParaRPr>
          </a:p>
        </p:txBody>
      </p:sp>
      <p:sp>
        <p:nvSpPr>
          <p:cNvPr id="5" name="矩形 4"/>
          <p:cNvSpPr/>
          <p:nvPr/>
        </p:nvSpPr>
        <p:spPr>
          <a:xfrm>
            <a:off x="199435" y="1644720"/>
            <a:ext cx="8671529"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当容器启动时，一个新的可写层被加载到镜像的顶部。这一层通常被称作“容器层”，“容器层”之下的都叫“镜像层”。</a:t>
            </a:r>
            <a:endParaRPr lang="zh-CN" altLang="en-US" sz="2000" dirty="0"/>
          </a:p>
        </p:txBody>
      </p:sp>
      <p:sp>
        <p:nvSpPr>
          <p:cNvPr id="6" name="矩形 5"/>
          <p:cNvSpPr/>
          <p:nvPr/>
        </p:nvSpPr>
        <p:spPr>
          <a:xfrm>
            <a:off x="199434" y="2562478"/>
            <a:ext cx="8671529" cy="1754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典型的</a:t>
            </a:r>
            <a:r>
              <a:rPr lang="en-US" altLang="zh-CN" dirty="0">
                <a:latin typeface="Microsoft YaHei" panose="020B0503020204020204" pitchFamily="34" charset="-122"/>
                <a:ea typeface="Microsoft YaHei" panose="020B0503020204020204" pitchFamily="34" charset="-122"/>
              </a:rPr>
              <a:t>Linux</a:t>
            </a:r>
            <a:r>
              <a:rPr lang="zh-CN" altLang="en-US" dirty="0">
                <a:latin typeface="Microsoft YaHei" panose="020B0503020204020204" pitchFamily="34" charset="-122"/>
                <a:ea typeface="Microsoft YaHei" panose="020B0503020204020204" pitchFamily="34" charset="-122"/>
              </a:rPr>
              <a:t>在启动后，首先将 </a:t>
            </a:r>
            <a:r>
              <a:rPr lang="en-US" altLang="zh-CN" dirty="0" err="1">
                <a:latin typeface="Microsoft YaHei" panose="020B0503020204020204" pitchFamily="34" charset="-122"/>
                <a:ea typeface="Microsoft YaHei" panose="020B0503020204020204" pitchFamily="34" charset="-122"/>
              </a:rPr>
              <a:t>rootfs</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置为 </a:t>
            </a:r>
            <a:r>
              <a:rPr lang="en-US" altLang="zh-CN" dirty="0" err="1">
                <a:latin typeface="Microsoft YaHei" panose="020B0503020204020204" pitchFamily="34" charset="-122"/>
                <a:ea typeface="Microsoft YaHei" panose="020B0503020204020204" pitchFamily="34" charset="-122"/>
              </a:rPr>
              <a:t>readonly</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进行一系列检查</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然后将其切换为 “</a:t>
            </a:r>
            <a:r>
              <a:rPr lang="en-US" altLang="zh-CN" dirty="0" err="1">
                <a:latin typeface="Microsoft YaHei" panose="020B0503020204020204" pitchFamily="34" charset="-122"/>
                <a:ea typeface="Microsoft YaHei" panose="020B0503020204020204" pitchFamily="34" charset="-122"/>
              </a:rPr>
              <a:t>readwrite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供用户使用。在</a:t>
            </a:r>
            <a:r>
              <a:rPr lang="en-US" altLang="zh-CN" dirty="0" err="1">
                <a:latin typeface="Microsoft YaHei" panose="020B0503020204020204" pitchFamily="34" charset="-122"/>
                <a:ea typeface="Microsoft YaHei" panose="020B0503020204020204" pitchFamily="34" charset="-122"/>
              </a:rPr>
              <a:t>docker</a:t>
            </a:r>
            <a:r>
              <a:rPr lang="zh-CN" altLang="en-US" dirty="0">
                <a:latin typeface="Microsoft YaHei" panose="020B0503020204020204" pitchFamily="34" charset="-122"/>
                <a:ea typeface="Microsoft YaHei" panose="020B0503020204020204" pitchFamily="34" charset="-122"/>
              </a:rPr>
              <a:t>中，起初也是将 </a:t>
            </a:r>
            <a:r>
              <a:rPr lang="en-US" altLang="zh-CN" dirty="0" err="1">
                <a:latin typeface="Microsoft YaHei" panose="020B0503020204020204" pitchFamily="34" charset="-122"/>
                <a:ea typeface="Microsoft YaHei" panose="020B0503020204020204" pitchFamily="34" charset="-122"/>
              </a:rPr>
              <a:t>rootfs</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以</a:t>
            </a:r>
            <a:r>
              <a:rPr lang="en-US" altLang="zh-CN" dirty="0" err="1">
                <a:latin typeface="Microsoft YaHei" panose="020B0503020204020204" pitchFamily="34" charset="-122"/>
                <a:ea typeface="Microsoft YaHei" panose="020B0503020204020204" pitchFamily="34" charset="-122"/>
              </a:rPr>
              <a:t>readonly</a:t>
            </a:r>
            <a:r>
              <a:rPr lang="zh-CN" altLang="en-US" dirty="0">
                <a:latin typeface="Microsoft YaHei" panose="020B0503020204020204" pitchFamily="34" charset="-122"/>
                <a:ea typeface="Microsoft YaHei" panose="020B0503020204020204" pitchFamily="34" charset="-122"/>
              </a:rPr>
              <a:t>方式加载并检查，然而接下来利用 </a:t>
            </a:r>
            <a:r>
              <a:rPr lang="en-US" altLang="zh-CN" dirty="0">
                <a:latin typeface="Microsoft YaHei" panose="020B0503020204020204" pitchFamily="34" charset="-122"/>
                <a:ea typeface="Microsoft YaHei" panose="020B0503020204020204" pitchFamily="34" charset="-122"/>
              </a:rPr>
              <a:t>union mount </a:t>
            </a:r>
            <a:r>
              <a:rPr lang="zh-CN" altLang="en-US" dirty="0">
                <a:latin typeface="Microsoft YaHei" panose="020B0503020204020204" pitchFamily="34" charset="-122"/>
                <a:ea typeface="Microsoft YaHei" panose="020B0503020204020204" pitchFamily="34" charset="-122"/>
              </a:rPr>
              <a:t>的将一个 </a:t>
            </a:r>
            <a:r>
              <a:rPr lang="en-US" altLang="zh-CN" dirty="0" err="1">
                <a:latin typeface="Microsoft YaHei" panose="020B0503020204020204" pitchFamily="34" charset="-122"/>
                <a:ea typeface="Microsoft YaHei" panose="020B0503020204020204" pitchFamily="34" charset="-122"/>
              </a:rPr>
              <a:t>readwrite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文件系统挂载在 </a:t>
            </a:r>
            <a:r>
              <a:rPr lang="en-US" altLang="zh-CN" dirty="0" err="1">
                <a:latin typeface="Microsoft YaHei" panose="020B0503020204020204" pitchFamily="34" charset="-122"/>
                <a:ea typeface="Microsoft YaHei" panose="020B0503020204020204" pitchFamily="34" charset="-122"/>
              </a:rPr>
              <a:t>readonly</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rootfs</a:t>
            </a:r>
            <a:r>
              <a:rPr lang="zh-CN" altLang="en-US" dirty="0">
                <a:latin typeface="Microsoft YaHei" panose="020B0503020204020204" pitchFamily="34" charset="-122"/>
                <a:ea typeface="Microsoft YaHei" panose="020B0503020204020204" pitchFamily="34" charset="-122"/>
              </a:rPr>
              <a:t>之上，并且允许再次将下层的 </a:t>
            </a:r>
            <a:r>
              <a:rPr lang="en-US" altLang="zh-CN" dirty="0">
                <a:latin typeface="Microsoft YaHei" panose="020B0503020204020204" pitchFamily="34" charset="-122"/>
                <a:ea typeface="Microsoft YaHei" panose="020B0503020204020204" pitchFamily="34" charset="-122"/>
              </a:rPr>
              <a:t>file system</a:t>
            </a:r>
            <a:r>
              <a:rPr lang="zh-CN" altLang="en-US" dirty="0">
                <a:latin typeface="Microsoft YaHei" panose="020B0503020204020204" pitchFamily="34" charset="-122"/>
                <a:ea typeface="Microsoft YaHei" panose="020B0503020204020204" pitchFamily="34" charset="-122"/>
              </a:rPr>
              <a:t>设定为</a:t>
            </a:r>
            <a:r>
              <a:rPr lang="en-US" altLang="zh-CN" dirty="0" err="1">
                <a:latin typeface="Microsoft YaHei" panose="020B0503020204020204" pitchFamily="34" charset="-122"/>
                <a:ea typeface="Microsoft YaHei" panose="020B0503020204020204" pitchFamily="34" charset="-122"/>
              </a:rPr>
              <a:t>readonly</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并且向上叠加</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这样一组</a:t>
            </a:r>
            <a:r>
              <a:rPr lang="en-US" altLang="zh-CN" dirty="0" err="1">
                <a:latin typeface="Microsoft YaHei" panose="020B0503020204020204" pitchFamily="34" charset="-122"/>
                <a:ea typeface="Microsoft YaHei" panose="020B0503020204020204" pitchFamily="34" charset="-122"/>
              </a:rPr>
              <a:t>readonly</a:t>
            </a:r>
            <a:r>
              <a:rPr lang="zh-CN" altLang="en-US" dirty="0">
                <a:latin typeface="Microsoft YaHei" panose="020B0503020204020204" pitchFamily="34" charset="-122"/>
                <a:ea typeface="Microsoft YaHei" panose="020B0503020204020204" pitchFamily="34" charset="-122"/>
              </a:rPr>
              <a:t>和一个</a:t>
            </a:r>
            <a:r>
              <a:rPr lang="en-US" altLang="zh-CN" dirty="0">
                <a:latin typeface="Microsoft YaHei" panose="020B0503020204020204" pitchFamily="34" charset="-122"/>
                <a:ea typeface="Microsoft YaHei" panose="020B0503020204020204" pitchFamily="34" charset="-122"/>
              </a:rPr>
              <a:t>writeable</a:t>
            </a:r>
            <a:r>
              <a:rPr lang="zh-CN" altLang="en-US" dirty="0">
                <a:latin typeface="Microsoft YaHei" panose="020B0503020204020204" pitchFamily="34" charset="-122"/>
                <a:ea typeface="Microsoft YaHei" panose="020B0503020204020204" pitchFamily="34" charset="-122"/>
              </a:rPr>
              <a:t>的结构构成一个</a:t>
            </a:r>
            <a:r>
              <a:rPr lang="en-US" altLang="zh-CN" dirty="0">
                <a:latin typeface="Microsoft YaHei" panose="020B0503020204020204" pitchFamily="34" charset="-122"/>
                <a:ea typeface="Microsoft YaHei" panose="020B0503020204020204" pitchFamily="34" charset="-122"/>
              </a:rPr>
              <a:t>container</a:t>
            </a:r>
            <a:r>
              <a:rPr lang="zh-CN" altLang="en-US" dirty="0">
                <a:latin typeface="Microsoft YaHei" panose="020B0503020204020204" pitchFamily="34" charset="-122"/>
                <a:ea typeface="Microsoft YaHei" panose="020B0503020204020204" pitchFamily="34" charset="-122"/>
              </a:rPr>
              <a:t>的运行目录</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每一个被称作一个</a:t>
            </a:r>
            <a:r>
              <a:rPr lang="en-US" altLang="zh-CN" dirty="0">
                <a:latin typeface="Microsoft YaHei" panose="020B0503020204020204" pitchFamily="34" charset="-122"/>
                <a:ea typeface="Microsoft YaHei" panose="020B0503020204020204" pitchFamily="34" charset="-122"/>
              </a:rPr>
              <a:t>Layer</a:t>
            </a:r>
            <a:r>
              <a:rPr lang="zh-CN" altLang="en-US" dirty="0">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287494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51</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402789" y="718366"/>
            <a:ext cx="6381750" cy="4924425"/>
          </a:xfrm>
          <a:prstGeom prst="rect">
            <a:avLst/>
          </a:prstGeom>
        </p:spPr>
      </p:pic>
      <p:sp>
        <p:nvSpPr>
          <p:cNvPr id="8" name="矩形 7"/>
          <p:cNvSpPr/>
          <p:nvPr/>
        </p:nvSpPr>
        <p:spPr>
          <a:xfrm>
            <a:off x="-36115" y="5481101"/>
            <a:ext cx="9180115" cy="64633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所有对容器的改动，无论添加、删除、还是修改文件都只会发生在容器层中。只有容器层是可写的，容器层下面的所有镜像层都是只读的。</a:t>
            </a:r>
            <a:endParaRPr lang="zh-CN" altLang="en-US" dirty="0"/>
          </a:p>
        </p:txBody>
      </p:sp>
    </p:spTree>
    <p:extLst>
      <p:ext uri="{BB962C8B-B14F-4D97-AF65-F5344CB8AC3E}">
        <p14:creationId xmlns:p14="http://schemas.microsoft.com/office/powerpoint/2010/main" val="247573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52</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48374" y="807737"/>
            <a:ext cx="9095623" cy="1323439"/>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镜像层数量可能会很多，所有镜像层会联合在一起组成一个统一的文件系统。如果不同层中有一个相同路径的文件，比如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，上层的 </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会覆盖下层的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，也就是说用户只能访问到上层中的文件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。在容器层中，用户看到的是一个叠加之后的文件系统。</a:t>
            </a:r>
            <a:endParaRPr lang="zh-CN" altLang="en-US" sz="2000" dirty="0"/>
          </a:p>
        </p:txBody>
      </p:sp>
      <p:sp>
        <p:nvSpPr>
          <p:cNvPr id="5" name="矩形 4"/>
          <p:cNvSpPr/>
          <p:nvPr/>
        </p:nvSpPr>
        <p:spPr>
          <a:xfrm>
            <a:off x="123902" y="2208513"/>
            <a:ext cx="8944565" cy="3170099"/>
          </a:xfrm>
          <a:prstGeom prst="rect">
            <a:avLst/>
          </a:prstGeom>
        </p:spPr>
        <p:txBody>
          <a:bodyPr wrap="square">
            <a:spAutoFit/>
          </a:bodyPr>
          <a:lstStyle/>
          <a:p>
            <a:r>
              <a:rPr lang="zh-CN" altLang="en-US" sz="2000" b="1" dirty="0">
                <a:latin typeface="+mn-ea"/>
              </a:rPr>
              <a:t>添加文件：</a:t>
            </a:r>
            <a:r>
              <a:rPr lang="zh-CN" altLang="en-US" sz="2000" dirty="0">
                <a:latin typeface="+mn-ea"/>
              </a:rPr>
              <a:t>在容器中创建文件时，新文件被添加到容器层中</a:t>
            </a:r>
            <a:r>
              <a:rPr lang="zh-CN" altLang="en-US" sz="2000" dirty="0" smtClean="0">
                <a:latin typeface="+mn-ea"/>
              </a:rPr>
              <a:t>。</a:t>
            </a:r>
            <a:endParaRPr lang="en-US" altLang="zh-CN" sz="2000" dirty="0" smtClean="0">
              <a:latin typeface="+mn-ea"/>
            </a:endParaRPr>
          </a:p>
          <a:p>
            <a:endParaRPr lang="en-US" altLang="zh-CN" sz="2000" b="1" dirty="0" smtClean="0">
              <a:latin typeface="+mn-ea"/>
            </a:endParaRPr>
          </a:p>
          <a:p>
            <a:r>
              <a:rPr lang="zh-CN" altLang="en-US" sz="2000" b="1" dirty="0" smtClean="0">
                <a:latin typeface="+mn-ea"/>
              </a:rPr>
              <a:t>读取</a:t>
            </a:r>
            <a:r>
              <a:rPr lang="zh-CN" altLang="en-US" sz="2000" b="1" dirty="0">
                <a:latin typeface="+mn-ea"/>
              </a:rPr>
              <a:t>文件：</a:t>
            </a:r>
            <a:r>
              <a:rPr lang="zh-CN" altLang="en-US" sz="2000" dirty="0">
                <a:latin typeface="+mn-ea"/>
              </a:rPr>
              <a:t>在容器中读取某个文件时，</a:t>
            </a:r>
            <a:r>
              <a:rPr lang="en-US" altLang="zh-CN" sz="2000" dirty="0">
                <a:latin typeface="+mn-ea"/>
              </a:rPr>
              <a:t>Docker </a:t>
            </a:r>
            <a:r>
              <a:rPr lang="zh-CN" altLang="en-US" sz="2000" dirty="0">
                <a:latin typeface="+mn-ea"/>
              </a:rPr>
              <a:t>会从上往下依次在各镜像层中查找此文件。一旦找到，立即将其复制到容器层，然后打开并读入内存</a:t>
            </a:r>
            <a:r>
              <a:rPr lang="zh-CN" altLang="en-US" sz="2000" dirty="0" smtClean="0">
                <a:latin typeface="+mn-ea"/>
              </a:rPr>
              <a:t>。</a:t>
            </a:r>
            <a:endParaRPr lang="en-US" altLang="zh-CN" sz="2000" dirty="0" smtClean="0">
              <a:latin typeface="+mn-ea"/>
            </a:endParaRPr>
          </a:p>
          <a:p>
            <a:endParaRPr lang="en-US" altLang="zh-CN" sz="2000" b="1" dirty="0" smtClean="0">
              <a:latin typeface="+mn-ea"/>
            </a:endParaRPr>
          </a:p>
          <a:p>
            <a:r>
              <a:rPr lang="zh-CN" altLang="en-US" sz="2000" b="1" dirty="0" smtClean="0">
                <a:latin typeface="+mn-ea"/>
              </a:rPr>
              <a:t>修改</a:t>
            </a:r>
            <a:r>
              <a:rPr lang="zh-CN" altLang="en-US" sz="2000" b="1" dirty="0">
                <a:latin typeface="+mn-ea"/>
              </a:rPr>
              <a:t>文件：</a:t>
            </a:r>
            <a:r>
              <a:rPr lang="zh-CN" altLang="en-US" sz="2000" dirty="0">
                <a:latin typeface="+mn-ea"/>
              </a:rPr>
              <a:t>在容器中修改已存在的文件时，</a:t>
            </a:r>
            <a:r>
              <a:rPr lang="en-US" altLang="zh-CN" sz="2000" dirty="0">
                <a:latin typeface="+mn-ea"/>
              </a:rPr>
              <a:t>Docker </a:t>
            </a:r>
            <a:r>
              <a:rPr lang="zh-CN" altLang="en-US" sz="2000" dirty="0">
                <a:latin typeface="+mn-ea"/>
              </a:rPr>
              <a:t>会从上往下依次在各镜像层中查找此文件。一旦找到，立即将其复制到容器层，然后修改之。</a:t>
            </a:r>
          </a:p>
          <a:p>
            <a:endParaRPr lang="en-US" altLang="zh-CN" sz="2000" b="1" dirty="0" smtClean="0">
              <a:latin typeface="+mn-ea"/>
            </a:endParaRPr>
          </a:p>
          <a:p>
            <a:r>
              <a:rPr lang="zh-CN" altLang="en-US" sz="2000" b="1" dirty="0" smtClean="0">
                <a:latin typeface="+mn-ea"/>
              </a:rPr>
              <a:t>删除</a:t>
            </a:r>
            <a:r>
              <a:rPr lang="zh-CN" altLang="en-US" sz="2000" b="1" dirty="0">
                <a:latin typeface="+mn-ea"/>
              </a:rPr>
              <a:t>文件：</a:t>
            </a:r>
            <a:r>
              <a:rPr lang="zh-CN" altLang="en-US" sz="2000" dirty="0">
                <a:latin typeface="+mn-ea"/>
              </a:rPr>
              <a:t>在容器中删除文件时，</a:t>
            </a:r>
            <a:r>
              <a:rPr lang="en-US" altLang="zh-CN" sz="2000" dirty="0">
                <a:latin typeface="+mn-ea"/>
              </a:rPr>
              <a:t>Docker </a:t>
            </a:r>
            <a:r>
              <a:rPr lang="zh-CN" altLang="en-US" sz="2000" dirty="0">
                <a:latin typeface="+mn-ea"/>
              </a:rPr>
              <a:t>也是从上往下依次在镜像层中查找此文件。找到后，会在容器层中记录下此删除操作。</a:t>
            </a:r>
            <a:endParaRPr lang="zh-CN" altLang="en-US" sz="2000" b="0" i="0" dirty="0">
              <a:effectLst/>
              <a:latin typeface="+mn-ea"/>
            </a:endParaRPr>
          </a:p>
        </p:txBody>
      </p:sp>
      <p:sp>
        <p:nvSpPr>
          <p:cNvPr id="6" name="矩形 5"/>
          <p:cNvSpPr/>
          <p:nvPr/>
        </p:nvSpPr>
        <p:spPr>
          <a:xfrm>
            <a:off x="24183" y="5455949"/>
            <a:ext cx="9044283"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只有当需要修改时才复制一份数据，这种特性被称作 </a:t>
            </a:r>
            <a:r>
              <a:rPr lang="en-US" altLang="zh-CN" sz="2000" dirty="0">
                <a:latin typeface="Microsoft YaHei" panose="020B0503020204020204" pitchFamily="34" charset="-122"/>
                <a:ea typeface="Microsoft YaHei" panose="020B0503020204020204" pitchFamily="34" charset="-122"/>
              </a:rPr>
              <a:t>Copy-on-Write</a:t>
            </a:r>
            <a:r>
              <a:rPr lang="zh-CN" altLang="en-US" sz="2000" dirty="0">
                <a:latin typeface="Microsoft YaHei" panose="020B0503020204020204" pitchFamily="34" charset="-122"/>
                <a:ea typeface="Microsoft YaHei" panose="020B0503020204020204" pitchFamily="34" charset="-122"/>
              </a:rPr>
              <a:t>。可见，容器层保存的是镜像变化的部分，不会对镜像本身进行任何修改。</a:t>
            </a:r>
            <a:endParaRPr lang="zh-CN" altLang="en-US" sz="2000" dirty="0"/>
          </a:p>
        </p:txBody>
      </p:sp>
    </p:spTree>
    <p:extLst>
      <p:ext uri="{BB962C8B-B14F-4D97-AF65-F5344CB8AC3E}">
        <p14:creationId xmlns:p14="http://schemas.microsoft.com/office/powerpoint/2010/main" val="70392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53</a:t>
            </a:fld>
            <a:endParaRPr lang="zh-CN" altLang="en-US" dirty="0"/>
          </a:p>
        </p:txBody>
      </p:sp>
      <p:sp>
        <p:nvSpPr>
          <p:cNvPr id="3" name="Rectangle 2_1"/>
          <p:cNvSpPr/>
          <p:nvPr/>
        </p:nvSpPr>
        <p:spPr>
          <a:xfrm>
            <a:off x="199435" y="96020"/>
            <a:ext cx="3536546"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 Docker </a:t>
            </a:r>
            <a:r>
              <a:rPr lang="en-US" altLang="zh-CN" sz="2400" b="1" spc="225" dirty="0">
                <a:solidFill>
                  <a:schemeClr val="bg1"/>
                </a:solidFill>
                <a:latin typeface="微软雅黑" panose="020B0503020204020204" pitchFamily="34" charset="-122"/>
                <a:ea typeface="微软雅黑" panose="020B0503020204020204" pitchFamily="34" charset="-122"/>
              </a:rPr>
              <a:t>Images</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9435" y="918229"/>
            <a:ext cx="2411366" cy="369332"/>
          </a:xfrm>
          <a:prstGeom prst="rect">
            <a:avLst/>
          </a:prstGeom>
        </p:spPr>
        <p:txBody>
          <a:bodyPr wrap="none">
            <a:spAutoFit/>
          </a:bodyPr>
          <a:lstStyle/>
          <a:p>
            <a:r>
              <a:rPr lang="en-US" altLang="zh-CN" b="1" dirty="0" smtClean="0">
                <a:solidFill>
                  <a:srgbClr val="333333"/>
                </a:solidFill>
                <a:latin typeface="+mn-ea"/>
              </a:rPr>
              <a:t>4</a:t>
            </a:r>
            <a:r>
              <a:rPr lang="zh-CN" altLang="en-US" b="1" dirty="0" smtClean="0">
                <a:solidFill>
                  <a:srgbClr val="333333"/>
                </a:solidFill>
                <a:latin typeface="+mn-ea"/>
              </a:rPr>
              <a:t>、</a:t>
            </a:r>
            <a:r>
              <a:rPr lang="en-US" altLang="zh-CN" b="1" dirty="0" smtClean="0">
                <a:solidFill>
                  <a:srgbClr val="333333"/>
                </a:solidFill>
                <a:latin typeface="+mn-ea"/>
              </a:rPr>
              <a:t>Docker </a:t>
            </a:r>
            <a:r>
              <a:rPr lang="en-US" altLang="zh-CN" b="1" dirty="0" err="1">
                <a:solidFill>
                  <a:srgbClr val="333333"/>
                </a:solidFill>
                <a:latin typeface="+mn-ea"/>
              </a:rPr>
              <a:t>UnionFS</a:t>
            </a:r>
            <a:endParaRPr lang="zh-CN" altLang="en-US" b="1" dirty="0">
              <a:latin typeface="+mn-ea"/>
            </a:endParaRPr>
          </a:p>
        </p:txBody>
      </p:sp>
      <p:sp>
        <p:nvSpPr>
          <p:cNvPr id="7" name="矩形 6"/>
          <p:cNvSpPr/>
          <p:nvPr/>
        </p:nvSpPr>
        <p:spPr>
          <a:xfrm>
            <a:off x="521368" y="1360642"/>
            <a:ext cx="8622631" cy="646331"/>
          </a:xfrm>
          <a:prstGeom prst="rect">
            <a:avLst/>
          </a:prstGeom>
        </p:spPr>
        <p:txBody>
          <a:bodyPr wrap="square">
            <a:spAutoFit/>
          </a:bodyPr>
          <a:lstStyle/>
          <a:p>
            <a:r>
              <a:rPr lang="zh-CN" altLang="en-US" dirty="0">
                <a:solidFill>
                  <a:srgbClr val="333333"/>
                </a:solidFill>
                <a:latin typeface="arial" panose="020B0604020202020204" pitchFamily="34" charset="0"/>
              </a:rPr>
              <a:t>把文件系统上多个目录</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分支</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内容联合挂载到同一个目录下，而目录的物理位置是分开的。</a:t>
            </a:r>
            <a:endParaRPr lang="zh-CN" altLang="en-US" dirty="0"/>
          </a:p>
        </p:txBody>
      </p:sp>
      <p:sp>
        <p:nvSpPr>
          <p:cNvPr id="8" name="矩形 7"/>
          <p:cNvSpPr/>
          <p:nvPr/>
        </p:nvSpPr>
        <p:spPr>
          <a:xfrm>
            <a:off x="324801" y="2406725"/>
            <a:ext cx="8594610" cy="1754326"/>
          </a:xfrm>
          <a:prstGeom prst="rect">
            <a:avLst/>
          </a:prstGeom>
        </p:spPr>
        <p:txBody>
          <a:bodyPr wrap="square">
            <a:spAutoFit/>
          </a:bodyPr>
          <a:lstStyle/>
          <a:p>
            <a:r>
              <a:rPr lang="zh-CN" altLang="en-US" dirty="0">
                <a:solidFill>
                  <a:srgbClr val="333333"/>
                </a:solidFill>
                <a:latin typeface="arial" panose="020B0604020202020204" pitchFamily="34" charset="0"/>
              </a:rPr>
              <a:t>要理解</a:t>
            </a:r>
            <a:r>
              <a:rPr lang="en-US" altLang="zh-CN" dirty="0" err="1">
                <a:solidFill>
                  <a:srgbClr val="333333"/>
                </a:solidFill>
                <a:latin typeface="arial" panose="020B0604020202020204" pitchFamily="34" charset="0"/>
              </a:rPr>
              <a:t>unionFS</a:t>
            </a:r>
            <a:r>
              <a:rPr lang="zh-CN" altLang="en-US" dirty="0">
                <a:solidFill>
                  <a:srgbClr val="333333"/>
                </a:solidFill>
                <a:latin typeface="arial" panose="020B0604020202020204" pitchFamily="34" charset="0"/>
              </a:rPr>
              <a:t>，我们首先需要先了解</a:t>
            </a:r>
            <a:r>
              <a:rPr lang="en-US" altLang="zh-CN" dirty="0" err="1">
                <a:solidFill>
                  <a:srgbClr val="333333"/>
                </a:solidFill>
                <a:latin typeface="arial" panose="020B0604020202020204" pitchFamily="34" charset="0"/>
              </a:rPr>
              <a:t>bootfs</a:t>
            </a:r>
            <a:r>
              <a:rPr lang="zh-CN" altLang="en-US" dirty="0">
                <a:solidFill>
                  <a:srgbClr val="333333"/>
                </a:solidFill>
                <a:latin typeface="arial" panose="020B0604020202020204" pitchFamily="34" charset="0"/>
              </a:rPr>
              <a:t>和</a:t>
            </a:r>
            <a:r>
              <a:rPr lang="en-US" altLang="zh-CN" dirty="0">
                <a:solidFill>
                  <a:srgbClr val="333333"/>
                </a:solidFill>
                <a:latin typeface="arial" panose="020B0604020202020204" pitchFamily="34" charset="0"/>
              </a:rPr>
              <a:t>rootfs1.boot file system (</a:t>
            </a:r>
            <a:r>
              <a:rPr lang="en-US" altLang="zh-CN" dirty="0" err="1">
                <a:solidFill>
                  <a:srgbClr val="333333"/>
                </a:solidFill>
                <a:latin typeface="arial" panose="020B0604020202020204" pitchFamily="34" charset="0"/>
              </a:rPr>
              <a:t>bootfs</a:t>
            </a:r>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包含操作系统</a:t>
            </a:r>
            <a:r>
              <a:rPr lang="en-US" altLang="zh-CN" dirty="0">
                <a:solidFill>
                  <a:srgbClr val="333333"/>
                </a:solidFill>
                <a:latin typeface="arial" panose="020B0604020202020204" pitchFamily="34" charset="0"/>
              </a:rPr>
              <a:t>boot loader</a:t>
            </a:r>
            <a:r>
              <a:rPr lang="zh-CN" altLang="en-US" dirty="0">
                <a:solidFill>
                  <a:srgbClr val="333333"/>
                </a:solidFill>
                <a:latin typeface="arial" panose="020B0604020202020204" pitchFamily="34" charset="0"/>
              </a:rPr>
              <a:t>和</a:t>
            </a:r>
            <a:r>
              <a:rPr lang="en-US" altLang="zh-CN" dirty="0">
                <a:solidFill>
                  <a:srgbClr val="333333"/>
                </a:solidFill>
                <a:latin typeface="arial" panose="020B0604020202020204" pitchFamily="34" charset="0"/>
              </a:rPr>
              <a:t>kernel</a:t>
            </a:r>
            <a:r>
              <a:rPr lang="zh-CN" altLang="en-US" dirty="0">
                <a:solidFill>
                  <a:srgbClr val="333333"/>
                </a:solidFill>
                <a:latin typeface="arial" panose="020B0604020202020204" pitchFamily="34" charset="0"/>
              </a:rPr>
              <a:t>。用户不会修改这个文件系统，一旦启动成功后，整个</a:t>
            </a:r>
            <a:r>
              <a:rPr lang="en-US" altLang="zh-CN" dirty="0">
                <a:solidFill>
                  <a:srgbClr val="333333"/>
                </a:solidFill>
                <a:latin typeface="arial" panose="020B0604020202020204" pitchFamily="34" charset="0"/>
              </a:rPr>
              <a:t>Linux</a:t>
            </a:r>
            <a:r>
              <a:rPr lang="zh-CN" altLang="en-US" dirty="0">
                <a:solidFill>
                  <a:srgbClr val="333333"/>
                </a:solidFill>
                <a:latin typeface="arial" panose="020B0604020202020204" pitchFamily="34" charset="0"/>
              </a:rPr>
              <a:t>内核加载进内存，之后</a:t>
            </a:r>
            <a:r>
              <a:rPr lang="en-US" altLang="zh-CN" dirty="0" err="1">
                <a:solidFill>
                  <a:srgbClr val="333333"/>
                </a:solidFill>
                <a:latin typeface="arial" panose="020B0604020202020204" pitchFamily="34" charset="0"/>
              </a:rPr>
              <a:t>bootfs</a:t>
            </a:r>
            <a:r>
              <a:rPr lang="zh-CN" altLang="en-US" dirty="0">
                <a:solidFill>
                  <a:srgbClr val="333333"/>
                </a:solidFill>
                <a:latin typeface="arial" panose="020B0604020202020204" pitchFamily="34" charset="0"/>
              </a:rPr>
              <a:t>会被卸载掉，从而释放内存。同样的内核版本不同</a:t>
            </a:r>
            <a:r>
              <a:rPr lang="en-US" altLang="zh-CN" dirty="0">
                <a:solidFill>
                  <a:srgbClr val="333333"/>
                </a:solidFill>
                <a:latin typeface="arial" panose="020B0604020202020204" pitchFamily="34" charset="0"/>
              </a:rPr>
              <a:t>Linux</a:t>
            </a:r>
            <a:r>
              <a:rPr lang="zh-CN" altLang="en-US" dirty="0">
                <a:solidFill>
                  <a:srgbClr val="333333"/>
                </a:solidFill>
                <a:latin typeface="arial" panose="020B0604020202020204" pitchFamily="34" charset="0"/>
              </a:rPr>
              <a:t>发行版，其</a:t>
            </a:r>
            <a:r>
              <a:rPr lang="en-US" altLang="zh-CN" dirty="0" err="1">
                <a:solidFill>
                  <a:srgbClr val="333333"/>
                </a:solidFill>
                <a:latin typeface="arial" panose="020B0604020202020204" pitchFamily="34" charset="0"/>
              </a:rPr>
              <a:t>bootfs</a:t>
            </a:r>
            <a:r>
              <a:rPr lang="zh-CN" altLang="en-US" dirty="0">
                <a:solidFill>
                  <a:srgbClr val="333333"/>
                </a:solidFill>
                <a:latin typeface="arial" panose="020B0604020202020204" pitchFamily="34" charset="0"/>
              </a:rPr>
              <a:t>都是一直的</a:t>
            </a:r>
            <a:r>
              <a:rPr lang="en-US" altLang="zh-CN" dirty="0">
                <a:solidFill>
                  <a:srgbClr val="333333"/>
                </a:solidFill>
                <a:latin typeface="arial" panose="020B0604020202020204" pitchFamily="34" charset="0"/>
              </a:rPr>
              <a:t>2.root file system (</a:t>
            </a:r>
            <a:r>
              <a:rPr lang="en-US" altLang="zh-CN" dirty="0" err="1">
                <a:solidFill>
                  <a:srgbClr val="333333"/>
                </a:solidFill>
                <a:latin typeface="arial" panose="020B0604020202020204" pitchFamily="34" charset="0"/>
              </a:rPr>
              <a:t>rootfs</a:t>
            </a:r>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包含典型的目录结构</a:t>
            </a:r>
            <a:r>
              <a:rPr lang="en-US" altLang="zh-CN" dirty="0">
                <a:solidFill>
                  <a:srgbClr val="333333"/>
                </a:solidFill>
                <a:latin typeface="arial" panose="020B0604020202020204" pitchFamily="34" charset="0"/>
              </a:rPr>
              <a:t>(/dev/,/</a:t>
            </a:r>
            <a:r>
              <a:rPr lang="en-US" altLang="zh-CN" dirty="0" err="1">
                <a:solidFill>
                  <a:srgbClr val="333333"/>
                </a:solidFill>
                <a:latin typeface="arial" panose="020B0604020202020204" pitchFamily="34" charset="0"/>
              </a:rPr>
              <a:t>proc</a:t>
            </a:r>
            <a:r>
              <a:rPr lang="en-US" altLang="zh-CN" dirty="0">
                <a:solidFill>
                  <a:srgbClr val="333333"/>
                </a:solidFill>
                <a:latin typeface="arial" panose="020B0604020202020204" pitchFamily="34" charset="0"/>
              </a:rPr>
              <a:t>,/bin,/</a:t>
            </a:r>
            <a:r>
              <a:rPr lang="en-US" altLang="zh-CN" dirty="0" err="1">
                <a:solidFill>
                  <a:srgbClr val="333333"/>
                </a:solidFill>
                <a:latin typeface="arial" panose="020B0604020202020204" pitchFamily="34" charset="0"/>
              </a:rPr>
              <a:t>etc</a:t>
            </a:r>
            <a:r>
              <a:rPr lang="en-US" altLang="zh-CN" dirty="0">
                <a:solidFill>
                  <a:srgbClr val="333333"/>
                </a:solidFill>
                <a:latin typeface="arial" panose="020B0604020202020204" pitchFamily="34" charset="0"/>
              </a:rPr>
              <a:t>,/lib,/</a:t>
            </a:r>
            <a:r>
              <a:rPr lang="en-US" altLang="zh-CN" dirty="0" err="1">
                <a:solidFill>
                  <a:srgbClr val="333333"/>
                </a:solidFill>
                <a:latin typeface="arial" panose="020B0604020202020204" pitchFamily="34" charset="0"/>
              </a:rPr>
              <a:t>usr</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tmp</a:t>
            </a:r>
            <a:r>
              <a:rPr lang="en-US" altLang="zh-CN" dirty="0">
                <a:solidFill>
                  <a:srgbClr val="333333"/>
                </a:solidFill>
                <a:latin typeface="arial" panose="020B0604020202020204" pitchFamily="34" charset="0"/>
              </a:rPr>
              <a:t>)Linux</a:t>
            </a:r>
            <a:r>
              <a:rPr lang="zh-CN" altLang="en-US" dirty="0">
                <a:solidFill>
                  <a:srgbClr val="333333"/>
                </a:solidFill>
                <a:latin typeface="arial" panose="020B0604020202020204" pitchFamily="34" charset="0"/>
              </a:rPr>
              <a:t>系统在启动时，</a:t>
            </a:r>
            <a:r>
              <a:rPr lang="en-US" altLang="zh-CN" dirty="0" err="1">
                <a:solidFill>
                  <a:srgbClr val="333333"/>
                </a:solidFill>
                <a:latin typeface="arial" panose="020B0604020202020204" pitchFamily="34" charset="0"/>
              </a:rPr>
              <a:t>rootfs</a:t>
            </a:r>
            <a:r>
              <a:rPr lang="zh-CN" altLang="en-US" dirty="0">
                <a:solidFill>
                  <a:srgbClr val="333333"/>
                </a:solidFill>
                <a:latin typeface="arial" panose="020B0604020202020204" pitchFamily="34" charset="0"/>
              </a:rPr>
              <a:t>首先会被挂载为只读模式，然后在启动完成后被修改为读写模式，随后它们就可以被修改了</a:t>
            </a:r>
            <a:endParaRPr lang="zh-CN" altLang="en-US" dirty="0"/>
          </a:p>
        </p:txBody>
      </p:sp>
    </p:spTree>
    <p:extLst>
      <p:ext uri="{BB962C8B-B14F-4D97-AF65-F5344CB8AC3E}">
        <p14:creationId xmlns:p14="http://schemas.microsoft.com/office/powerpoint/2010/main" val="388650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54</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rPr>
              <a:t>2.4 </a:t>
            </a:r>
            <a:r>
              <a:rPr lang="zh-CN" altLang="en-US" sz="2400" b="1" spc="225" dirty="0" smtClean="0">
                <a:solidFill>
                  <a:schemeClr val="bg1"/>
                </a:solidFill>
                <a:latin typeface="+mn-ea"/>
              </a:rPr>
              <a:t>管理</a:t>
            </a:r>
            <a:r>
              <a:rPr lang="zh-CN" altLang="en-US" sz="2400" b="1" spc="225" dirty="0">
                <a:solidFill>
                  <a:schemeClr val="bg1"/>
                </a:solidFill>
                <a:latin typeface="+mn-ea"/>
              </a:rPr>
              <a:t>数据</a:t>
            </a:r>
          </a:p>
        </p:txBody>
      </p:sp>
      <p:sp>
        <p:nvSpPr>
          <p:cNvPr id="4" name="矩形 3"/>
          <p:cNvSpPr/>
          <p:nvPr/>
        </p:nvSpPr>
        <p:spPr>
          <a:xfrm>
            <a:off x="388596" y="1025351"/>
            <a:ext cx="5585183" cy="461665"/>
          </a:xfrm>
          <a:prstGeom prst="rect">
            <a:avLst/>
          </a:prstGeom>
        </p:spPr>
        <p:txBody>
          <a:bodyPr wrap="none">
            <a:spAutoFit/>
          </a:bodyPr>
          <a:lstStyle/>
          <a:p>
            <a:r>
              <a:rPr lang="en-US" altLang="zh-CN" sz="2400" b="1" dirty="0">
                <a:solidFill>
                  <a:srgbClr val="333333"/>
                </a:solidFill>
                <a:latin typeface="+mj-ea"/>
                <a:ea typeface="+mj-ea"/>
              </a:rPr>
              <a:t>Docker</a:t>
            </a:r>
            <a:r>
              <a:rPr lang="zh-CN" altLang="en-US" sz="2400" b="1" dirty="0">
                <a:solidFill>
                  <a:srgbClr val="333333"/>
                </a:solidFill>
                <a:latin typeface="+mj-ea"/>
                <a:ea typeface="+mj-ea"/>
              </a:rPr>
              <a:t>容器中管理数据主要有两种方式</a:t>
            </a:r>
            <a:endParaRPr lang="zh-CN" altLang="en-US" sz="2400" b="1" dirty="0">
              <a:latin typeface="+mj-ea"/>
              <a:ea typeface="+mj-ea"/>
            </a:endParaRPr>
          </a:p>
        </p:txBody>
      </p:sp>
      <p:sp>
        <p:nvSpPr>
          <p:cNvPr id="5" name="矩形 4"/>
          <p:cNvSpPr/>
          <p:nvPr/>
        </p:nvSpPr>
        <p:spPr>
          <a:xfrm>
            <a:off x="388596" y="1600739"/>
            <a:ext cx="4572000" cy="707886"/>
          </a:xfrm>
          <a:prstGeom prst="rect">
            <a:avLst/>
          </a:prstGeom>
        </p:spPr>
        <p:txBody>
          <a:bodyPr>
            <a:spAutoFit/>
          </a:bodyPr>
          <a:lstStyle/>
          <a:p>
            <a:pPr marL="342900" indent="-342900">
              <a:buFont typeface="Wingdings" panose="05000000000000000000" pitchFamily="2" charset="2"/>
              <a:buChar char="ü"/>
            </a:pPr>
            <a:r>
              <a:rPr lang="zh-CN" altLang="en-US" sz="2000" dirty="0">
                <a:solidFill>
                  <a:srgbClr val="333333"/>
                </a:solidFill>
                <a:latin typeface="+mj-ea"/>
                <a:ea typeface="+mj-ea"/>
              </a:rPr>
              <a:t>数据卷 </a:t>
            </a:r>
            <a:r>
              <a:rPr lang="en-US" altLang="zh-CN" sz="2000" dirty="0">
                <a:solidFill>
                  <a:srgbClr val="333333"/>
                </a:solidFill>
                <a:latin typeface="+mj-ea"/>
                <a:ea typeface="+mj-ea"/>
              </a:rPr>
              <a:t>(Data Volumes</a:t>
            </a:r>
            <a:r>
              <a:rPr lang="en-US" altLang="zh-CN" sz="2000" dirty="0" smtClean="0">
                <a:solidFill>
                  <a:srgbClr val="333333"/>
                </a:solidFill>
                <a:latin typeface="+mj-ea"/>
                <a:ea typeface="+mj-ea"/>
              </a:rPr>
              <a:t>)</a:t>
            </a:r>
          </a:p>
          <a:p>
            <a:pPr marL="342900" indent="-342900">
              <a:buFont typeface="Wingdings" panose="05000000000000000000" pitchFamily="2" charset="2"/>
              <a:buChar char="ü"/>
            </a:pPr>
            <a:r>
              <a:rPr lang="zh-CN" altLang="en-US" sz="2000" dirty="0" smtClean="0">
                <a:solidFill>
                  <a:srgbClr val="333333"/>
                </a:solidFill>
                <a:latin typeface="+mj-ea"/>
                <a:ea typeface="+mj-ea"/>
              </a:rPr>
              <a:t>挂载</a:t>
            </a:r>
            <a:r>
              <a:rPr lang="zh-CN" altLang="en-US" sz="2000" dirty="0">
                <a:solidFill>
                  <a:srgbClr val="333333"/>
                </a:solidFill>
                <a:latin typeface="+mj-ea"/>
                <a:ea typeface="+mj-ea"/>
              </a:rPr>
              <a:t>主机目录 </a:t>
            </a:r>
            <a:r>
              <a:rPr lang="en-US" altLang="zh-CN" sz="2000" dirty="0">
                <a:solidFill>
                  <a:srgbClr val="333333"/>
                </a:solidFill>
                <a:latin typeface="+mj-ea"/>
                <a:ea typeface="+mj-ea"/>
              </a:rPr>
              <a:t>(Bind Mounts)</a:t>
            </a:r>
            <a:endParaRPr lang="zh-CN" altLang="en-US" sz="2000" dirty="0">
              <a:latin typeface="+mj-ea"/>
              <a:ea typeface="+mj-ea"/>
            </a:endParaRPr>
          </a:p>
        </p:txBody>
      </p:sp>
    </p:spTree>
    <p:extLst>
      <p:ext uri="{BB962C8B-B14F-4D97-AF65-F5344CB8AC3E}">
        <p14:creationId xmlns:p14="http://schemas.microsoft.com/office/powerpoint/2010/main" val="405520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55</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rPr>
              <a:t>2.4 </a:t>
            </a:r>
            <a:r>
              <a:rPr lang="zh-CN" altLang="en-US" sz="2400" b="1" spc="225" dirty="0" smtClean="0">
                <a:solidFill>
                  <a:schemeClr val="bg1"/>
                </a:solidFill>
                <a:latin typeface="+mn-ea"/>
              </a:rPr>
              <a:t>管理</a:t>
            </a:r>
            <a:r>
              <a:rPr lang="zh-CN" altLang="en-US" sz="2400" b="1" spc="225" dirty="0">
                <a:solidFill>
                  <a:schemeClr val="bg1"/>
                </a:solidFill>
                <a:latin typeface="+mn-ea"/>
              </a:rPr>
              <a:t>数据</a:t>
            </a:r>
          </a:p>
        </p:txBody>
      </p:sp>
      <p:sp>
        <p:nvSpPr>
          <p:cNvPr id="4" name="矩形 3"/>
          <p:cNvSpPr/>
          <p:nvPr/>
        </p:nvSpPr>
        <p:spPr>
          <a:xfrm>
            <a:off x="388596" y="1025351"/>
            <a:ext cx="1107996" cy="461665"/>
          </a:xfrm>
          <a:prstGeom prst="rect">
            <a:avLst/>
          </a:prstGeom>
        </p:spPr>
        <p:txBody>
          <a:bodyPr wrap="none">
            <a:spAutoFit/>
          </a:bodyPr>
          <a:lstStyle/>
          <a:p>
            <a:r>
              <a:rPr lang="zh-CN" altLang="en-US" sz="2400" b="1" dirty="0">
                <a:solidFill>
                  <a:srgbClr val="333333"/>
                </a:solidFill>
                <a:latin typeface="arial" panose="020B0604020202020204" pitchFamily="34" charset="0"/>
              </a:rPr>
              <a:t>数据卷</a:t>
            </a:r>
            <a:endParaRPr lang="zh-CN" altLang="en-US" sz="2400" b="1" dirty="0">
              <a:latin typeface="+mj-ea"/>
              <a:ea typeface="+mj-ea"/>
            </a:endParaRPr>
          </a:p>
        </p:txBody>
      </p:sp>
      <p:sp>
        <p:nvSpPr>
          <p:cNvPr id="6" name="矩形 5"/>
          <p:cNvSpPr/>
          <p:nvPr/>
        </p:nvSpPr>
        <p:spPr>
          <a:xfrm>
            <a:off x="388596" y="1760788"/>
            <a:ext cx="8632312" cy="1938992"/>
          </a:xfrm>
          <a:prstGeom prst="rect">
            <a:avLst/>
          </a:prstGeom>
        </p:spPr>
        <p:txBody>
          <a:bodyPr wrap="square">
            <a:spAutoFit/>
          </a:bodyPr>
          <a:lstStyle/>
          <a:p>
            <a:pPr algn="just"/>
            <a:r>
              <a:rPr lang="zh-CN" altLang="en-US" sz="2000" dirty="0" smtClean="0">
                <a:solidFill>
                  <a:srgbClr val="333333"/>
                </a:solidFill>
                <a:latin typeface="+mj-ea"/>
                <a:ea typeface="+mj-ea"/>
              </a:rPr>
              <a:t>数据</a:t>
            </a:r>
            <a:r>
              <a:rPr lang="zh-CN" altLang="en-US" sz="2000" dirty="0">
                <a:solidFill>
                  <a:srgbClr val="333333"/>
                </a:solidFill>
                <a:latin typeface="+mj-ea"/>
                <a:ea typeface="+mj-ea"/>
              </a:rPr>
              <a:t>卷是一个可供容器或多个容器使用的特殊目录，它绕过</a:t>
            </a:r>
            <a:r>
              <a:rPr lang="en-US" altLang="zh-CN" sz="2000" dirty="0">
                <a:solidFill>
                  <a:srgbClr val="333333"/>
                </a:solidFill>
                <a:latin typeface="+mj-ea"/>
                <a:ea typeface="+mj-ea"/>
              </a:rPr>
              <a:t>UFS</a:t>
            </a:r>
            <a:r>
              <a:rPr lang="zh-CN" altLang="en-US" sz="2000" dirty="0">
                <a:solidFill>
                  <a:srgbClr val="333333"/>
                </a:solidFill>
                <a:latin typeface="+mj-ea"/>
                <a:ea typeface="+mj-ea"/>
              </a:rPr>
              <a:t>，可以提供很多有用的特性 （相当于</a:t>
            </a:r>
            <a:r>
              <a:rPr lang="en-US" altLang="zh-CN" sz="2000" dirty="0">
                <a:solidFill>
                  <a:srgbClr val="333333"/>
                </a:solidFill>
                <a:latin typeface="+mj-ea"/>
                <a:ea typeface="+mj-ea"/>
              </a:rPr>
              <a:t>NFS</a:t>
            </a:r>
            <a:r>
              <a:rPr lang="zh-CN" altLang="en-US" sz="2000" dirty="0">
                <a:solidFill>
                  <a:srgbClr val="333333"/>
                </a:solidFill>
                <a:latin typeface="+mj-ea"/>
                <a:ea typeface="+mj-ea"/>
              </a:rPr>
              <a:t>）</a:t>
            </a:r>
          </a:p>
          <a:p>
            <a:pPr algn="just"/>
            <a:r>
              <a:rPr lang="en-US" altLang="zh-CN" sz="2000" dirty="0">
                <a:solidFill>
                  <a:srgbClr val="333333"/>
                </a:solidFill>
                <a:latin typeface="+mj-ea"/>
                <a:ea typeface="+mj-ea"/>
              </a:rPr>
              <a:t>1.</a:t>
            </a:r>
            <a:r>
              <a:rPr lang="zh-CN" altLang="en-US" sz="2000" dirty="0">
                <a:solidFill>
                  <a:srgbClr val="333333"/>
                </a:solidFill>
                <a:latin typeface="+mj-ea"/>
                <a:ea typeface="+mj-ea"/>
              </a:rPr>
              <a:t>数据卷可以在容器之间共享和</a:t>
            </a:r>
            <a:r>
              <a:rPr lang="zh-CN" altLang="en-US" sz="2000" dirty="0" smtClean="0">
                <a:solidFill>
                  <a:srgbClr val="333333"/>
                </a:solidFill>
                <a:latin typeface="+mj-ea"/>
                <a:ea typeface="+mj-ea"/>
              </a:rPr>
              <a:t>重用</a:t>
            </a:r>
            <a:endParaRPr lang="en-US" altLang="zh-CN" sz="2000" dirty="0" smtClean="0">
              <a:solidFill>
                <a:srgbClr val="333333"/>
              </a:solidFill>
              <a:latin typeface="+mj-ea"/>
              <a:ea typeface="+mj-ea"/>
            </a:endParaRPr>
          </a:p>
          <a:p>
            <a:pPr algn="just"/>
            <a:r>
              <a:rPr lang="en-US" altLang="zh-CN" sz="2000" dirty="0" smtClean="0">
                <a:solidFill>
                  <a:srgbClr val="333333"/>
                </a:solidFill>
                <a:latin typeface="+mj-ea"/>
                <a:ea typeface="+mj-ea"/>
              </a:rPr>
              <a:t>2</a:t>
            </a:r>
            <a:r>
              <a:rPr lang="en-US" altLang="zh-CN" sz="2000" dirty="0">
                <a:solidFill>
                  <a:srgbClr val="333333"/>
                </a:solidFill>
                <a:latin typeface="+mj-ea"/>
                <a:ea typeface="+mj-ea"/>
              </a:rPr>
              <a:t>.</a:t>
            </a:r>
            <a:r>
              <a:rPr lang="zh-CN" altLang="en-US" sz="2000" dirty="0">
                <a:solidFill>
                  <a:srgbClr val="333333"/>
                </a:solidFill>
                <a:latin typeface="+mj-ea"/>
                <a:ea typeface="+mj-ea"/>
              </a:rPr>
              <a:t>对数据卷的修改会马上</a:t>
            </a:r>
            <a:r>
              <a:rPr lang="zh-CN" altLang="en-US" sz="2000" dirty="0" smtClean="0">
                <a:solidFill>
                  <a:srgbClr val="333333"/>
                </a:solidFill>
                <a:latin typeface="+mj-ea"/>
                <a:ea typeface="+mj-ea"/>
              </a:rPr>
              <a:t>生效</a:t>
            </a:r>
            <a:endParaRPr lang="en-US" altLang="zh-CN" sz="2000" dirty="0" smtClean="0">
              <a:solidFill>
                <a:srgbClr val="333333"/>
              </a:solidFill>
              <a:latin typeface="+mj-ea"/>
              <a:ea typeface="+mj-ea"/>
            </a:endParaRPr>
          </a:p>
          <a:p>
            <a:pPr algn="just"/>
            <a:r>
              <a:rPr lang="en-US" altLang="zh-CN" sz="2000" dirty="0" smtClean="0">
                <a:solidFill>
                  <a:srgbClr val="333333"/>
                </a:solidFill>
                <a:latin typeface="+mj-ea"/>
                <a:ea typeface="+mj-ea"/>
              </a:rPr>
              <a:t>3</a:t>
            </a:r>
            <a:r>
              <a:rPr lang="en-US" altLang="zh-CN" sz="2000" dirty="0">
                <a:solidFill>
                  <a:srgbClr val="333333"/>
                </a:solidFill>
                <a:latin typeface="+mj-ea"/>
                <a:ea typeface="+mj-ea"/>
              </a:rPr>
              <a:t>.</a:t>
            </a:r>
            <a:r>
              <a:rPr lang="zh-CN" altLang="en-US" sz="2000" dirty="0">
                <a:solidFill>
                  <a:srgbClr val="333333"/>
                </a:solidFill>
                <a:latin typeface="+mj-ea"/>
                <a:ea typeface="+mj-ea"/>
              </a:rPr>
              <a:t>对数据卷的更新，不会影响</a:t>
            </a:r>
            <a:r>
              <a:rPr lang="zh-CN" altLang="en-US" sz="2000" dirty="0" smtClean="0">
                <a:solidFill>
                  <a:srgbClr val="333333"/>
                </a:solidFill>
                <a:latin typeface="+mj-ea"/>
                <a:ea typeface="+mj-ea"/>
              </a:rPr>
              <a:t>镜像</a:t>
            </a:r>
            <a:endParaRPr lang="en-US" altLang="zh-CN" sz="2000" dirty="0" smtClean="0">
              <a:solidFill>
                <a:srgbClr val="333333"/>
              </a:solidFill>
              <a:latin typeface="+mj-ea"/>
              <a:ea typeface="+mj-ea"/>
            </a:endParaRPr>
          </a:p>
          <a:p>
            <a:pPr algn="just"/>
            <a:r>
              <a:rPr lang="en-US" altLang="zh-CN" sz="2000" dirty="0" smtClean="0">
                <a:solidFill>
                  <a:srgbClr val="333333"/>
                </a:solidFill>
                <a:latin typeface="+mj-ea"/>
                <a:ea typeface="+mj-ea"/>
              </a:rPr>
              <a:t>4</a:t>
            </a:r>
            <a:r>
              <a:rPr lang="en-US" altLang="zh-CN" sz="2000" dirty="0">
                <a:solidFill>
                  <a:srgbClr val="333333"/>
                </a:solidFill>
                <a:latin typeface="+mj-ea"/>
                <a:ea typeface="+mj-ea"/>
              </a:rPr>
              <a:t>.</a:t>
            </a:r>
            <a:r>
              <a:rPr lang="zh-CN" altLang="en-US" sz="2000" dirty="0">
                <a:solidFill>
                  <a:srgbClr val="333333"/>
                </a:solidFill>
                <a:latin typeface="+mj-ea"/>
                <a:ea typeface="+mj-ea"/>
              </a:rPr>
              <a:t>数据卷默认会一直存在，即使容器被</a:t>
            </a:r>
            <a:r>
              <a:rPr lang="zh-CN" altLang="en-US" sz="2000" dirty="0" smtClean="0">
                <a:solidFill>
                  <a:srgbClr val="333333"/>
                </a:solidFill>
                <a:latin typeface="+mj-ea"/>
                <a:ea typeface="+mj-ea"/>
              </a:rPr>
              <a:t>删除</a:t>
            </a:r>
            <a:endParaRPr lang="zh-CN" altLang="en-US" sz="2000" b="0" i="0" dirty="0">
              <a:solidFill>
                <a:srgbClr val="333333"/>
              </a:solidFill>
              <a:effectLst/>
              <a:latin typeface="+mj-ea"/>
              <a:ea typeface="+mj-ea"/>
            </a:endParaRPr>
          </a:p>
        </p:txBody>
      </p:sp>
      <p:sp>
        <p:nvSpPr>
          <p:cNvPr id="7" name="矩形 6"/>
          <p:cNvSpPr/>
          <p:nvPr/>
        </p:nvSpPr>
        <p:spPr>
          <a:xfrm>
            <a:off x="388596" y="4163089"/>
            <a:ext cx="8350958" cy="646331"/>
          </a:xfrm>
          <a:prstGeom prst="rect">
            <a:avLst/>
          </a:prstGeom>
        </p:spPr>
        <p:txBody>
          <a:bodyPr wrap="square">
            <a:spAutoFit/>
          </a:bodyPr>
          <a:lstStyle/>
          <a:p>
            <a:r>
              <a:rPr lang="en-US" altLang="zh-CN" dirty="0">
                <a:solidFill>
                  <a:srgbClr val="333333"/>
                </a:solidFill>
                <a:latin typeface="+mj-ea"/>
              </a:rPr>
              <a:t>#</a:t>
            </a:r>
            <a:r>
              <a:rPr lang="zh-CN" altLang="en-US" dirty="0">
                <a:solidFill>
                  <a:srgbClr val="333333"/>
                </a:solidFill>
                <a:latin typeface="+mj-ea"/>
              </a:rPr>
              <a:t>数据卷的使用，类似于</a:t>
            </a:r>
            <a:r>
              <a:rPr lang="en-US" altLang="zh-CN" dirty="0">
                <a:solidFill>
                  <a:srgbClr val="333333"/>
                </a:solidFill>
                <a:latin typeface="+mj-ea"/>
              </a:rPr>
              <a:t>NFS</a:t>
            </a:r>
            <a:r>
              <a:rPr lang="zh-CN" altLang="en-US" dirty="0">
                <a:solidFill>
                  <a:srgbClr val="333333"/>
                </a:solidFill>
                <a:latin typeface="+mj-ea"/>
              </a:rPr>
              <a:t>挂载，镜像中的被指定为挂载点的目录中会隐藏掉，能显示</a:t>
            </a:r>
            <a:r>
              <a:rPr lang="zh-CN" altLang="en-US" dirty="0" smtClean="0">
                <a:solidFill>
                  <a:srgbClr val="333333"/>
                </a:solidFill>
                <a:latin typeface="+mj-ea"/>
              </a:rPr>
              <a:t>看的</a:t>
            </a:r>
            <a:r>
              <a:rPr lang="zh-CN" altLang="en-US" dirty="0">
                <a:solidFill>
                  <a:srgbClr val="333333"/>
                </a:solidFill>
                <a:latin typeface="+mj-ea"/>
              </a:rPr>
              <a:t>是挂载的数据卷</a:t>
            </a:r>
            <a:endParaRPr lang="zh-CN" altLang="en-US" dirty="0"/>
          </a:p>
        </p:txBody>
      </p:sp>
    </p:spTree>
    <p:extLst>
      <p:ext uri="{BB962C8B-B14F-4D97-AF65-F5344CB8AC3E}">
        <p14:creationId xmlns:p14="http://schemas.microsoft.com/office/powerpoint/2010/main" val="1876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56</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rPr>
              <a:t>2.4 </a:t>
            </a:r>
            <a:r>
              <a:rPr lang="zh-CN" altLang="en-US" sz="2400" b="1" spc="225" dirty="0" smtClean="0">
                <a:solidFill>
                  <a:schemeClr val="bg1"/>
                </a:solidFill>
                <a:latin typeface="+mn-ea"/>
              </a:rPr>
              <a:t>管理</a:t>
            </a:r>
            <a:r>
              <a:rPr lang="zh-CN" altLang="en-US" sz="2400" b="1" spc="225" dirty="0">
                <a:solidFill>
                  <a:schemeClr val="bg1"/>
                </a:solidFill>
                <a:latin typeface="+mn-ea"/>
              </a:rPr>
              <a:t>数据</a:t>
            </a:r>
          </a:p>
        </p:txBody>
      </p:sp>
      <p:sp>
        <p:nvSpPr>
          <p:cNvPr id="4" name="AutoShape 2"/>
          <p:cNvSpPr>
            <a:spLocks noChangeArrowheads="1"/>
          </p:cNvSpPr>
          <p:nvPr/>
        </p:nvSpPr>
        <p:spPr bwMode="auto">
          <a:xfrm>
            <a:off x="539750" y="832830"/>
            <a:ext cx="7705725" cy="5183188"/>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anchor="ctr"/>
          <a:lstStyle/>
          <a:p>
            <a:endParaRPr lang="zh-CN" altLang="en-US"/>
          </a:p>
        </p:txBody>
      </p:sp>
      <p:sp>
        <p:nvSpPr>
          <p:cNvPr id="5" name="AutoShape 3"/>
          <p:cNvSpPr>
            <a:spLocks noChangeArrowheads="1"/>
          </p:cNvSpPr>
          <p:nvPr/>
        </p:nvSpPr>
        <p:spPr bwMode="auto">
          <a:xfrm>
            <a:off x="1187450" y="1124930"/>
            <a:ext cx="1368425" cy="574675"/>
          </a:xfrm>
          <a:prstGeom prst="flowChartProcess">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2800"/>
              <a:t>主机</a:t>
            </a:r>
          </a:p>
        </p:txBody>
      </p:sp>
      <p:sp>
        <p:nvSpPr>
          <p:cNvPr id="6" name="AutoShape 4"/>
          <p:cNvSpPr>
            <a:spLocks noChangeArrowheads="1"/>
          </p:cNvSpPr>
          <p:nvPr/>
        </p:nvSpPr>
        <p:spPr bwMode="auto">
          <a:xfrm>
            <a:off x="903288" y="2491768"/>
            <a:ext cx="2012950" cy="50323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400"/>
              <a:t>image:01</a:t>
            </a:r>
          </a:p>
          <a:p>
            <a:r>
              <a:rPr lang="zh-CN" altLang="en-US" sz="1400"/>
              <a:t>Linux+tomcat</a:t>
            </a:r>
          </a:p>
        </p:txBody>
      </p:sp>
      <p:sp>
        <p:nvSpPr>
          <p:cNvPr id="7" name="AutoShape 5"/>
          <p:cNvSpPr>
            <a:spLocks noChangeArrowheads="1"/>
          </p:cNvSpPr>
          <p:nvPr/>
        </p:nvSpPr>
        <p:spPr bwMode="auto">
          <a:xfrm>
            <a:off x="885825" y="4125305"/>
            <a:ext cx="2030413" cy="525463"/>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400"/>
              <a:t>image:02</a:t>
            </a:r>
          </a:p>
          <a:p>
            <a:r>
              <a:rPr lang="zh-CN" altLang="en-US" sz="1400"/>
              <a:t>Linux+oracle</a:t>
            </a:r>
          </a:p>
        </p:txBody>
      </p:sp>
      <p:sp>
        <p:nvSpPr>
          <p:cNvPr id="8" name="AutoShape 6"/>
          <p:cNvSpPr>
            <a:spLocks noChangeArrowheads="1"/>
          </p:cNvSpPr>
          <p:nvPr/>
        </p:nvSpPr>
        <p:spPr bwMode="auto">
          <a:xfrm>
            <a:off x="3422650" y="1194780"/>
            <a:ext cx="2305050" cy="86360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200"/>
              <a:t>myapp1</a:t>
            </a:r>
          </a:p>
        </p:txBody>
      </p:sp>
      <p:sp>
        <p:nvSpPr>
          <p:cNvPr id="9" name="圆角矩形3 141"/>
          <p:cNvSpPr>
            <a:spLocks noChangeArrowheads="1"/>
          </p:cNvSpPr>
          <p:nvPr/>
        </p:nvSpPr>
        <p:spPr bwMode="auto">
          <a:xfrm>
            <a:off x="3568700" y="2061555"/>
            <a:ext cx="862013" cy="21113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zh-CN" altLang="en-US" sz="1000"/>
              <a:t> port:8080</a:t>
            </a:r>
          </a:p>
        </p:txBody>
      </p:sp>
      <p:sp>
        <p:nvSpPr>
          <p:cNvPr id="10" name="AutoShape 8"/>
          <p:cNvSpPr>
            <a:spLocks noChangeArrowheads="1"/>
          </p:cNvSpPr>
          <p:nvPr/>
        </p:nvSpPr>
        <p:spPr bwMode="auto">
          <a:xfrm>
            <a:off x="3567113" y="1912330"/>
            <a:ext cx="858837" cy="160338"/>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000" dirty="0"/>
              <a:t>port:80</a:t>
            </a:r>
          </a:p>
        </p:txBody>
      </p:sp>
      <p:cxnSp>
        <p:nvCxnSpPr>
          <p:cNvPr id="11" name="AutoShape 9"/>
          <p:cNvCxnSpPr>
            <a:cxnSpLocks noChangeShapeType="1"/>
            <a:stCxn id="6" idx="3"/>
            <a:endCxn id="8" idx="1"/>
          </p:cNvCxnSpPr>
          <p:nvPr/>
        </p:nvCxnSpPr>
        <p:spPr bwMode="auto">
          <a:xfrm flipV="1">
            <a:off x="2916238" y="1626580"/>
            <a:ext cx="506412" cy="1116013"/>
          </a:xfrm>
          <a:prstGeom prst="straightConnector1">
            <a:avLst/>
          </a:prstGeom>
          <a:noFill/>
          <a:ln w="9525"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utoShape 10"/>
          <p:cNvSpPr>
            <a:spLocks noChangeArrowheads="1"/>
          </p:cNvSpPr>
          <p:nvPr/>
        </p:nvSpPr>
        <p:spPr bwMode="auto">
          <a:xfrm>
            <a:off x="4572000" y="1266218"/>
            <a:ext cx="936625" cy="64928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a:t>volumes:</a:t>
            </a:r>
          </a:p>
          <a:p>
            <a:pPr algn="ctr"/>
            <a:r>
              <a:rPr lang="zh-CN" altLang="en-US" sz="1200"/>
              <a:t>/data</a:t>
            </a:r>
          </a:p>
          <a:p>
            <a:pPr algn="ctr"/>
            <a:r>
              <a:rPr lang="zh-CN" altLang="en-US" sz="1200"/>
              <a:t>/web/src</a:t>
            </a:r>
          </a:p>
        </p:txBody>
      </p:sp>
      <p:sp>
        <p:nvSpPr>
          <p:cNvPr id="13" name="AutoShape 11"/>
          <p:cNvSpPr>
            <a:spLocks noChangeArrowheads="1"/>
          </p:cNvSpPr>
          <p:nvPr/>
        </p:nvSpPr>
        <p:spPr bwMode="auto">
          <a:xfrm>
            <a:off x="5940425" y="1482118"/>
            <a:ext cx="1873250" cy="144462"/>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dirty="0"/>
              <a:t>/myapp/instance01/data</a:t>
            </a:r>
          </a:p>
        </p:txBody>
      </p:sp>
      <p:sp>
        <p:nvSpPr>
          <p:cNvPr id="14" name="AutoShape 12"/>
          <p:cNvSpPr>
            <a:spLocks noChangeArrowheads="1"/>
          </p:cNvSpPr>
          <p:nvPr/>
        </p:nvSpPr>
        <p:spPr bwMode="auto">
          <a:xfrm>
            <a:off x="5924550" y="2614005"/>
            <a:ext cx="1871663" cy="144463"/>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dirty="0"/>
              <a:t>/default/volume01/soi-01</a:t>
            </a:r>
          </a:p>
        </p:txBody>
      </p:sp>
      <p:cxnSp>
        <p:nvCxnSpPr>
          <p:cNvPr id="15" name="AutoShape 13"/>
          <p:cNvCxnSpPr>
            <a:cxnSpLocks noChangeShapeType="1"/>
            <a:stCxn id="12" idx="3"/>
            <a:endCxn id="13" idx="1"/>
          </p:cNvCxnSpPr>
          <p:nvPr/>
        </p:nvCxnSpPr>
        <p:spPr bwMode="auto">
          <a:xfrm flipV="1">
            <a:off x="5508625" y="1553555"/>
            <a:ext cx="431800" cy="38100"/>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8" idx="3"/>
            <a:endCxn id="8" idx="3"/>
          </p:cNvCxnSpPr>
          <p:nvPr/>
        </p:nvCxnSpPr>
        <p:spPr bwMode="auto">
          <a:xfrm>
            <a:off x="5727700" y="1626580"/>
            <a:ext cx="0" cy="0"/>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12" idx="2"/>
            <a:endCxn id="14" idx="1"/>
          </p:cNvCxnSpPr>
          <p:nvPr/>
        </p:nvCxnSpPr>
        <p:spPr bwMode="auto">
          <a:xfrm>
            <a:off x="5040313" y="1915505"/>
            <a:ext cx="884237" cy="769938"/>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16"/>
          <p:cNvSpPr>
            <a:spLocks noChangeArrowheads="1"/>
          </p:cNvSpPr>
          <p:nvPr/>
        </p:nvSpPr>
        <p:spPr bwMode="auto">
          <a:xfrm>
            <a:off x="3406775" y="4836505"/>
            <a:ext cx="2303463" cy="86360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200"/>
              <a:t>myapp_db</a:t>
            </a:r>
          </a:p>
        </p:txBody>
      </p:sp>
      <p:sp>
        <p:nvSpPr>
          <p:cNvPr id="19" name="圆角矩形3 141"/>
          <p:cNvSpPr>
            <a:spLocks noChangeArrowheads="1"/>
          </p:cNvSpPr>
          <p:nvPr/>
        </p:nvSpPr>
        <p:spPr bwMode="auto">
          <a:xfrm>
            <a:off x="3552825" y="5703280"/>
            <a:ext cx="860425" cy="2127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zh-CN" altLang="en-US" sz="1000" dirty="0"/>
              <a:t> port:1521</a:t>
            </a:r>
          </a:p>
        </p:txBody>
      </p:sp>
      <p:sp>
        <p:nvSpPr>
          <p:cNvPr id="20" name="AutoShape 18"/>
          <p:cNvSpPr>
            <a:spLocks noChangeArrowheads="1"/>
          </p:cNvSpPr>
          <p:nvPr/>
        </p:nvSpPr>
        <p:spPr bwMode="auto">
          <a:xfrm>
            <a:off x="3549650" y="5555643"/>
            <a:ext cx="860425" cy="15875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000" dirty="0"/>
              <a:t>port:1521</a:t>
            </a:r>
          </a:p>
        </p:txBody>
      </p:sp>
      <p:sp>
        <p:nvSpPr>
          <p:cNvPr id="21" name="AutoShape 19"/>
          <p:cNvSpPr>
            <a:spLocks noChangeArrowheads="1"/>
          </p:cNvSpPr>
          <p:nvPr/>
        </p:nvSpPr>
        <p:spPr bwMode="auto">
          <a:xfrm>
            <a:off x="4556125" y="4909530"/>
            <a:ext cx="936625" cy="64770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a:t>volumes:</a:t>
            </a:r>
          </a:p>
          <a:p>
            <a:pPr algn="ctr"/>
            <a:r>
              <a:rPr lang="zh-CN" altLang="en-US" sz="1200"/>
              <a:t>/appdata</a:t>
            </a:r>
          </a:p>
          <a:p>
            <a:pPr algn="ctr"/>
            <a:r>
              <a:rPr lang="zh-CN" altLang="en-US" sz="1200"/>
              <a:t>/var/log</a:t>
            </a:r>
            <a:endParaRPr lang="zh-CN" altLang="en-US"/>
          </a:p>
        </p:txBody>
      </p:sp>
      <p:sp>
        <p:nvSpPr>
          <p:cNvPr id="22" name="AutoShape 20"/>
          <p:cNvSpPr>
            <a:spLocks noChangeArrowheads="1"/>
          </p:cNvSpPr>
          <p:nvPr/>
        </p:nvSpPr>
        <p:spPr bwMode="auto">
          <a:xfrm>
            <a:off x="5924550" y="5123843"/>
            <a:ext cx="1871663" cy="144462"/>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dirty="0"/>
              <a:t>/myapp/instance02/data</a:t>
            </a:r>
          </a:p>
        </p:txBody>
      </p:sp>
      <p:sp>
        <p:nvSpPr>
          <p:cNvPr id="23" name="AutoShape 21"/>
          <p:cNvSpPr>
            <a:spLocks noChangeArrowheads="1"/>
          </p:cNvSpPr>
          <p:nvPr/>
        </p:nvSpPr>
        <p:spPr bwMode="auto">
          <a:xfrm>
            <a:off x="5908675" y="5323868"/>
            <a:ext cx="1871663" cy="142875"/>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dirty="0"/>
              <a:t>/default/volume02/soi-02</a:t>
            </a:r>
            <a:endParaRPr lang="zh-CN" altLang="en-US" dirty="0"/>
          </a:p>
        </p:txBody>
      </p:sp>
      <p:cxnSp>
        <p:nvCxnSpPr>
          <p:cNvPr id="24" name="AutoShape 22"/>
          <p:cNvCxnSpPr>
            <a:cxnSpLocks noChangeShapeType="1"/>
            <a:stCxn id="21" idx="3"/>
            <a:endCxn id="22" idx="1"/>
          </p:cNvCxnSpPr>
          <p:nvPr/>
        </p:nvCxnSpPr>
        <p:spPr bwMode="auto">
          <a:xfrm flipV="1">
            <a:off x="5492750" y="5268305"/>
            <a:ext cx="431800" cy="38100"/>
          </a:xfrm>
          <a:prstGeom prst="straightConnector1">
            <a:avLst/>
          </a:prstGeom>
          <a:noFill/>
          <a:ln w="9525"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3"/>
          <p:cNvCxnSpPr>
            <a:cxnSpLocks noChangeShapeType="1"/>
            <a:endCxn id="23" idx="1"/>
          </p:cNvCxnSpPr>
          <p:nvPr/>
        </p:nvCxnSpPr>
        <p:spPr bwMode="auto">
          <a:xfrm>
            <a:off x="5492750" y="5449280"/>
            <a:ext cx="415925" cy="19050"/>
          </a:xfrm>
          <a:prstGeom prst="straightConnector1">
            <a:avLst/>
          </a:prstGeom>
          <a:noFill/>
          <a:ln w="9525"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AutoShape 24"/>
          <p:cNvSpPr>
            <a:spLocks noChangeArrowheads="1"/>
          </p:cNvSpPr>
          <p:nvPr/>
        </p:nvSpPr>
        <p:spPr bwMode="auto">
          <a:xfrm>
            <a:off x="3406775" y="3258530"/>
            <a:ext cx="2303463" cy="86360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r>
              <a:rPr lang="zh-CN" altLang="en-US" sz="1200"/>
              <a:t>app_dev</a:t>
            </a:r>
          </a:p>
        </p:txBody>
      </p:sp>
      <p:sp>
        <p:nvSpPr>
          <p:cNvPr id="27" name="圆角矩形3 141"/>
          <p:cNvSpPr>
            <a:spLocks noChangeArrowheads="1"/>
          </p:cNvSpPr>
          <p:nvPr/>
        </p:nvSpPr>
        <p:spPr bwMode="auto">
          <a:xfrm>
            <a:off x="3552825" y="4125305"/>
            <a:ext cx="860425" cy="21113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zh-CN" altLang="en-US" sz="1000" dirty="0"/>
              <a:t> port:8081</a:t>
            </a:r>
          </a:p>
        </p:txBody>
      </p:sp>
      <p:sp>
        <p:nvSpPr>
          <p:cNvPr id="28" name="AutoShape 26"/>
          <p:cNvSpPr>
            <a:spLocks noChangeArrowheads="1"/>
          </p:cNvSpPr>
          <p:nvPr/>
        </p:nvSpPr>
        <p:spPr bwMode="auto">
          <a:xfrm>
            <a:off x="3549650" y="3977668"/>
            <a:ext cx="860425" cy="15875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000" dirty="0"/>
              <a:t>port:80</a:t>
            </a:r>
          </a:p>
        </p:txBody>
      </p:sp>
      <p:sp>
        <p:nvSpPr>
          <p:cNvPr id="29" name="AutoShape 27"/>
          <p:cNvSpPr>
            <a:spLocks noChangeArrowheads="1"/>
          </p:cNvSpPr>
          <p:nvPr/>
        </p:nvSpPr>
        <p:spPr bwMode="auto">
          <a:xfrm>
            <a:off x="4556125" y="3329968"/>
            <a:ext cx="936625" cy="64928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a:t>volumes:</a:t>
            </a:r>
          </a:p>
          <a:p>
            <a:pPr algn="ctr"/>
            <a:r>
              <a:rPr lang="zh-CN" altLang="en-US" sz="1200"/>
              <a:t>/web/src</a:t>
            </a:r>
          </a:p>
          <a:p>
            <a:pPr algn="ctr"/>
            <a:r>
              <a:rPr lang="zh-CN" altLang="en-US" sz="1200"/>
              <a:t>/db</a:t>
            </a:r>
            <a:endParaRPr lang="zh-CN" altLang="en-US"/>
          </a:p>
        </p:txBody>
      </p:sp>
      <p:sp>
        <p:nvSpPr>
          <p:cNvPr id="30" name="AutoShape 28"/>
          <p:cNvSpPr>
            <a:spLocks noChangeArrowheads="1"/>
          </p:cNvSpPr>
          <p:nvPr/>
        </p:nvSpPr>
        <p:spPr bwMode="auto">
          <a:xfrm>
            <a:off x="5853113" y="3833205"/>
            <a:ext cx="1871662" cy="144463"/>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200" dirty="0"/>
              <a:t>/home/imyapp/dev/mydata</a:t>
            </a:r>
          </a:p>
        </p:txBody>
      </p:sp>
      <p:cxnSp>
        <p:nvCxnSpPr>
          <p:cNvPr id="31" name="AutoShape 29"/>
          <p:cNvCxnSpPr>
            <a:cxnSpLocks noChangeShapeType="1"/>
            <a:endCxn id="30" idx="1"/>
          </p:cNvCxnSpPr>
          <p:nvPr/>
        </p:nvCxnSpPr>
        <p:spPr bwMode="auto">
          <a:xfrm>
            <a:off x="5419725" y="3869718"/>
            <a:ext cx="433388" cy="34925"/>
          </a:xfrm>
          <a:prstGeom prst="straightConnector1">
            <a:avLst/>
          </a:prstGeom>
          <a:noFill/>
          <a:ln w="9525"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0"/>
          <p:cNvCxnSpPr>
            <a:cxnSpLocks noChangeShapeType="1"/>
            <a:stCxn id="7" idx="3"/>
            <a:endCxn id="18" idx="1"/>
          </p:cNvCxnSpPr>
          <p:nvPr/>
        </p:nvCxnSpPr>
        <p:spPr bwMode="auto">
          <a:xfrm>
            <a:off x="2916238" y="4388830"/>
            <a:ext cx="490537" cy="879475"/>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1"/>
          <p:cNvCxnSpPr>
            <a:cxnSpLocks noChangeShapeType="1"/>
            <a:endCxn id="26" idx="1"/>
          </p:cNvCxnSpPr>
          <p:nvPr/>
        </p:nvCxnSpPr>
        <p:spPr bwMode="auto">
          <a:xfrm>
            <a:off x="2916238" y="2706080"/>
            <a:ext cx="490537" cy="984250"/>
          </a:xfrm>
          <a:prstGeom prst="straightConnector1">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2"/>
          <p:cNvCxnSpPr>
            <a:cxnSpLocks noChangeShapeType="1"/>
            <a:stCxn id="29" idx="3"/>
            <a:endCxn id="14" idx="1"/>
          </p:cNvCxnSpPr>
          <p:nvPr/>
        </p:nvCxnSpPr>
        <p:spPr bwMode="auto">
          <a:xfrm flipV="1">
            <a:off x="5492750" y="2685443"/>
            <a:ext cx="431800" cy="969962"/>
          </a:xfrm>
          <a:prstGeom prst="straightConnector1">
            <a:avLst/>
          </a:prstGeom>
          <a:noFill/>
          <a:ln w="9525"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732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57</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rPr>
              <a:t>2.4 </a:t>
            </a:r>
            <a:r>
              <a:rPr lang="zh-CN" altLang="en-US" sz="2400" b="1" spc="225" dirty="0" smtClean="0">
                <a:solidFill>
                  <a:schemeClr val="bg1"/>
                </a:solidFill>
                <a:latin typeface="+mn-ea"/>
              </a:rPr>
              <a:t>管理</a:t>
            </a:r>
            <a:r>
              <a:rPr lang="zh-CN" altLang="en-US" sz="2400" b="1" spc="225" dirty="0">
                <a:solidFill>
                  <a:schemeClr val="bg1"/>
                </a:solidFill>
                <a:latin typeface="+mn-ea"/>
              </a:rPr>
              <a:t>数据</a:t>
            </a:r>
          </a:p>
        </p:txBody>
      </p:sp>
      <p:sp>
        <p:nvSpPr>
          <p:cNvPr id="4" name="矩形 3"/>
          <p:cNvSpPr/>
          <p:nvPr/>
        </p:nvSpPr>
        <p:spPr>
          <a:xfrm>
            <a:off x="388596" y="1025351"/>
            <a:ext cx="2031325" cy="461665"/>
          </a:xfrm>
          <a:prstGeom prst="rect">
            <a:avLst/>
          </a:prstGeom>
        </p:spPr>
        <p:txBody>
          <a:bodyPr wrap="none">
            <a:spAutoFit/>
          </a:bodyPr>
          <a:lstStyle/>
          <a:p>
            <a:r>
              <a:rPr lang="zh-CN" altLang="en-US" sz="2400" b="1" dirty="0">
                <a:solidFill>
                  <a:srgbClr val="333333"/>
                </a:solidFill>
                <a:latin typeface="arial" panose="020B0604020202020204" pitchFamily="34" charset="0"/>
              </a:rPr>
              <a:t>挂载主机目录</a:t>
            </a:r>
            <a:endParaRPr lang="zh-CN" altLang="en-US" sz="2400" b="1" dirty="0">
              <a:latin typeface="+mj-ea"/>
              <a:ea typeface="+mj-ea"/>
            </a:endParaRPr>
          </a:p>
        </p:txBody>
      </p:sp>
      <p:sp>
        <p:nvSpPr>
          <p:cNvPr id="5" name="矩形 4"/>
          <p:cNvSpPr/>
          <p:nvPr/>
        </p:nvSpPr>
        <p:spPr>
          <a:xfrm>
            <a:off x="351613" y="1743666"/>
            <a:ext cx="8368543" cy="1015663"/>
          </a:xfrm>
          <a:prstGeom prst="rect">
            <a:avLst/>
          </a:prstGeom>
        </p:spPr>
        <p:txBody>
          <a:bodyPr wrap="square">
            <a:spAutoFit/>
          </a:bodyPr>
          <a:lstStyle/>
          <a:p>
            <a:pPr algn="just"/>
            <a:r>
              <a:rPr lang="en-US" altLang="zh-CN" sz="2000" dirty="0" smtClean="0">
                <a:solidFill>
                  <a:srgbClr val="333333"/>
                </a:solidFill>
                <a:latin typeface="+mj-ea"/>
                <a:ea typeface="+mj-ea"/>
              </a:rPr>
              <a:t>Docker</a:t>
            </a:r>
            <a:r>
              <a:rPr lang="zh-CN" altLang="en-US" sz="2000" dirty="0">
                <a:solidFill>
                  <a:srgbClr val="333333"/>
                </a:solidFill>
                <a:latin typeface="+mj-ea"/>
                <a:ea typeface="+mj-ea"/>
              </a:rPr>
              <a:t>持久化存储除了有逻辑卷还有一个是挂载目录</a:t>
            </a:r>
          </a:p>
          <a:p>
            <a:pPr algn="just"/>
            <a:r>
              <a:rPr lang="en-US" altLang="zh-CN" sz="2000" dirty="0">
                <a:solidFill>
                  <a:srgbClr val="333333"/>
                </a:solidFill>
                <a:latin typeface="+mj-ea"/>
                <a:ea typeface="+mj-ea"/>
              </a:rPr>
              <a:t>#</a:t>
            </a:r>
            <a:r>
              <a:rPr lang="zh-CN" altLang="en-US" sz="2000" dirty="0">
                <a:solidFill>
                  <a:srgbClr val="333333"/>
                </a:solidFill>
                <a:latin typeface="+mj-ea"/>
                <a:ea typeface="+mj-ea"/>
              </a:rPr>
              <a:t>挂载一个主机目录作为数据卷，可以使用</a:t>
            </a:r>
            <a:r>
              <a:rPr lang="en-US" altLang="zh-CN" sz="2000" dirty="0">
                <a:solidFill>
                  <a:srgbClr val="333333"/>
                </a:solidFill>
                <a:latin typeface="+mj-ea"/>
                <a:ea typeface="+mj-ea"/>
              </a:rPr>
              <a:t>--mount</a:t>
            </a:r>
            <a:r>
              <a:rPr lang="zh-CN" altLang="en-US" sz="2000" dirty="0">
                <a:solidFill>
                  <a:srgbClr val="333333"/>
                </a:solidFill>
                <a:latin typeface="+mj-ea"/>
                <a:ea typeface="+mj-ea"/>
              </a:rPr>
              <a:t>或者使用</a:t>
            </a:r>
            <a:r>
              <a:rPr lang="en-US" altLang="zh-CN" sz="2000" dirty="0">
                <a:solidFill>
                  <a:srgbClr val="333333"/>
                </a:solidFill>
                <a:latin typeface="+mj-ea"/>
                <a:ea typeface="+mj-ea"/>
              </a:rPr>
              <a:t>-v </a:t>
            </a:r>
            <a:r>
              <a:rPr lang="zh-CN" altLang="en-US" sz="2000" dirty="0">
                <a:solidFill>
                  <a:srgbClr val="333333"/>
                </a:solidFill>
                <a:latin typeface="+mj-ea"/>
                <a:ea typeface="+mj-ea"/>
              </a:rPr>
              <a:t>指定目录</a:t>
            </a:r>
            <a:r>
              <a:rPr lang="en-US" altLang="zh-CN" sz="2000" dirty="0">
                <a:solidFill>
                  <a:srgbClr val="333333"/>
                </a:solidFill>
                <a:latin typeface="+mj-ea"/>
                <a:ea typeface="+mj-ea"/>
              </a:rPr>
              <a:t>(-v</a:t>
            </a:r>
            <a:r>
              <a:rPr lang="zh-CN" altLang="en-US" sz="2000" dirty="0">
                <a:solidFill>
                  <a:srgbClr val="333333"/>
                </a:solidFill>
                <a:latin typeface="+mj-ea"/>
                <a:ea typeface="+mj-ea"/>
              </a:rPr>
              <a:t>也可以指定数据卷</a:t>
            </a:r>
            <a:r>
              <a:rPr lang="en-US" altLang="zh-CN" sz="2000" dirty="0">
                <a:solidFill>
                  <a:srgbClr val="333333"/>
                </a:solidFill>
                <a:latin typeface="+mj-ea"/>
                <a:ea typeface="+mj-ea"/>
              </a:rPr>
              <a:t>) -p</a:t>
            </a:r>
            <a:r>
              <a:rPr lang="zh-CN" altLang="en-US" sz="2000" dirty="0">
                <a:solidFill>
                  <a:srgbClr val="333333"/>
                </a:solidFill>
                <a:latin typeface="+mj-ea"/>
                <a:ea typeface="+mj-ea"/>
              </a:rPr>
              <a:t>参数为端口映射</a:t>
            </a:r>
            <a:endParaRPr lang="zh-CN" altLang="en-US" sz="2000" b="0" i="0" dirty="0">
              <a:solidFill>
                <a:srgbClr val="333333"/>
              </a:solidFill>
              <a:effectLst/>
              <a:latin typeface="+mj-ea"/>
              <a:ea typeface="+mj-ea"/>
            </a:endParaRPr>
          </a:p>
        </p:txBody>
      </p:sp>
    </p:spTree>
    <p:extLst>
      <p:ext uri="{BB962C8B-B14F-4D97-AF65-F5344CB8AC3E}">
        <p14:creationId xmlns:p14="http://schemas.microsoft.com/office/powerpoint/2010/main" val="258047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58</a:t>
            </a:fld>
            <a:endParaRPr lang="zh-CN" altLang="en-US" dirty="0"/>
          </a:p>
        </p:txBody>
      </p:sp>
      <p:sp>
        <p:nvSpPr>
          <p:cNvPr id="3" name="Rectangle 2_1"/>
          <p:cNvSpPr/>
          <p:nvPr/>
        </p:nvSpPr>
        <p:spPr>
          <a:xfrm>
            <a:off x="199435" y="96020"/>
            <a:ext cx="515237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 Docker</a:t>
            </a:r>
            <a:r>
              <a:rPr lang="zh-CN" altLang="en-US" sz="2400" b="1" spc="225" dirty="0" smtClean="0">
                <a:solidFill>
                  <a:schemeClr val="bg1"/>
                </a:solidFill>
                <a:latin typeface="微软雅黑" panose="020B0503020204020204" pitchFamily="34" charset="-122"/>
                <a:ea typeface="微软雅黑" panose="020B0503020204020204" pitchFamily="34" charset="-122"/>
              </a:rPr>
              <a:t>核心技术与实现原理</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762000" y="851682"/>
            <a:ext cx="4474431" cy="400110"/>
          </a:xfrm>
          <a:prstGeom prst="rect">
            <a:avLst/>
          </a:prstGeom>
        </p:spPr>
        <p:txBody>
          <a:bodyPr wrap="square">
            <a:spAutoFit/>
          </a:bodyPr>
          <a:lstStyle/>
          <a:p>
            <a:r>
              <a:rPr lang="en-US" altLang="zh-CN" sz="2000" dirty="0" err="1">
                <a:solidFill>
                  <a:srgbClr val="252525"/>
                </a:solidFill>
                <a:latin typeface="+mj-ea"/>
                <a:ea typeface="+mj-ea"/>
              </a:rPr>
              <a:t>docker</a:t>
            </a:r>
            <a:r>
              <a:rPr lang="zh-CN" altLang="en-US" sz="2000" dirty="0">
                <a:solidFill>
                  <a:srgbClr val="252525"/>
                </a:solidFill>
                <a:latin typeface="+mj-ea"/>
                <a:ea typeface="+mj-ea"/>
              </a:rPr>
              <a:t>本质就是宿主机的一个</a:t>
            </a:r>
            <a:r>
              <a:rPr lang="zh-CN" altLang="en-US" sz="2000" dirty="0" smtClean="0">
                <a:solidFill>
                  <a:srgbClr val="252525"/>
                </a:solidFill>
                <a:latin typeface="+mj-ea"/>
                <a:ea typeface="+mj-ea"/>
              </a:rPr>
              <a:t>进程。</a:t>
            </a:r>
            <a:endParaRPr lang="zh-CN" altLang="en-US" sz="2000" dirty="0">
              <a:latin typeface="+mj-ea"/>
              <a:ea typeface="+mj-ea"/>
            </a:endParaRPr>
          </a:p>
        </p:txBody>
      </p:sp>
      <p:pic>
        <p:nvPicPr>
          <p:cNvPr id="7" name="内容占位符 3"/>
          <p:cNvPicPr>
            <a:picLocks noChangeAspect="1"/>
          </p:cNvPicPr>
          <p:nvPr/>
        </p:nvPicPr>
        <p:blipFill>
          <a:blip r:embed="rId3"/>
          <a:stretch>
            <a:fillRect/>
          </a:stretch>
        </p:blipFill>
        <p:spPr>
          <a:xfrm>
            <a:off x="762000" y="1428120"/>
            <a:ext cx="6106045" cy="3124023"/>
          </a:xfrm>
          <a:prstGeom prst="rect">
            <a:avLst/>
          </a:prstGeom>
        </p:spPr>
      </p:pic>
      <p:sp>
        <p:nvSpPr>
          <p:cNvPr id="4" name="矩形 3"/>
          <p:cNvSpPr/>
          <p:nvPr/>
        </p:nvSpPr>
        <p:spPr>
          <a:xfrm>
            <a:off x="762000" y="4728471"/>
            <a:ext cx="8119594" cy="1200329"/>
          </a:xfrm>
          <a:prstGeom prst="rect">
            <a:avLst/>
          </a:prstGeom>
        </p:spPr>
        <p:txBody>
          <a:bodyPr wrap="square">
            <a:spAutoFit/>
          </a:bodyPr>
          <a:lstStyle/>
          <a:p>
            <a:pPr marL="342900" indent="-342900">
              <a:buFont typeface="Wingdings" panose="05000000000000000000" pitchFamily="2" charset="2"/>
              <a:buChar char="Ø"/>
            </a:pPr>
            <a:r>
              <a:rPr lang="en-US" altLang="zh-CN" dirty="0" smtClean="0">
                <a:solidFill>
                  <a:srgbClr val="252525"/>
                </a:solidFill>
                <a:latin typeface="+mj-ea"/>
              </a:rPr>
              <a:t>Namespace</a:t>
            </a:r>
            <a:r>
              <a:rPr lang="zh-CN" altLang="en-US" dirty="0">
                <a:solidFill>
                  <a:srgbClr val="252525"/>
                </a:solidFill>
                <a:latin typeface="+mj-ea"/>
              </a:rPr>
              <a:t>：实现资源隔离</a:t>
            </a:r>
            <a:endParaRPr lang="en-US" altLang="zh-CN" dirty="0">
              <a:solidFill>
                <a:srgbClr val="252525"/>
              </a:solidFill>
              <a:latin typeface="+mj-ea"/>
            </a:endParaRPr>
          </a:p>
          <a:p>
            <a:pPr marL="342900" indent="-342900">
              <a:buFont typeface="Wingdings" panose="05000000000000000000" pitchFamily="2" charset="2"/>
              <a:buChar char="Ø"/>
            </a:pPr>
            <a:r>
              <a:rPr lang="en-US" altLang="zh-CN" dirty="0" err="1">
                <a:solidFill>
                  <a:srgbClr val="252525"/>
                </a:solidFill>
                <a:latin typeface="+mj-ea"/>
              </a:rPr>
              <a:t>Cgroup</a:t>
            </a:r>
            <a:r>
              <a:rPr lang="zh-CN" altLang="en-US" dirty="0">
                <a:solidFill>
                  <a:srgbClr val="252525"/>
                </a:solidFill>
                <a:latin typeface="+mj-ea"/>
              </a:rPr>
              <a:t>：实现资源限制</a:t>
            </a:r>
            <a:endParaRPr lang="en-US" altLang="zh-CN" dirty="0">
              <a:solidFill>
                <a:srgbClr val="252525"/>
              </a:solidFill>
              <a:latin typeface="+mj-ea"/>
            </a:endParaRPr>
          </a:p>
          <a:p>
            <a:pPr marL="342900" indent="-342900">
              <a:buFont typeface="Wingdings" panose="05000000000000000000" pitchFamily="2" charset="2"/>
              <a:buChar char="Ø"/>
            </a:pPr>
            <a:r>
              <a:rPr lang="en-US" altLang="zh-CN" dirty="0">
                <a:solidFill>
                  <a:srgbClr val="252525"/>
                </a:solidFill>
                <a:latin typeface="+mj-ea"/>
              </a:rPr>
              <a:t>copy-on-write</a:t>
            </a:r>
            <a:r>
              <a:rPr lang="zh-CN" altLang="en-US" dirty="0">
                <a:solidFill>
                  <a:srgbClr val="252525"/>
                </a:solidFill>
                <a:latin typeface="+mj-ea"/>
              </a:rPr>
              <a:t>（写时复制技术）：实现了高效的文件操作（类似虚拟机的磁盘比如分配</a:t>
            </a:r>
            <a:r>
              <a:rPr lang="en-US" altLang="zh-CN" dirty="0">
                <a:solidFill>
                  <a:srgbClr val="252525"/>
                </a:solidFill>
                <a:latin typeface="+mj-ea"/>
              </a:rPr>
              <a:t>500g</a:t>
            </a:r>
            <a:r>
              <a:rPr lang="zh-CN" altLang="en-US" dirty="0">
                <a:solidFill>
                  <a:srgbClr val="252525"/>
                </a:solidFill>
                <a:latin typeface="+mj-ea"/>
              </a:rPr>
              <a:t>并不是实际占用物理磁盘</a:t>
            </a:r>
            <a:r>
              <a:rPr lang="en-US" altLang="zh-CN" dirty="0">
                <a:solidFill>
                  <a:srgbClr val="252525"/>
                </a:solidFill>
                <a:latin typeface="+mj-ea"/>
              </a:rPr>
              <a:t>500g</a:t>
            </a:r>
            <a:r>
              <a:rPr lang="zh-CN" altLang="en-US" dirty="0">
                <a:solidFill>
                  <a:srgbClr val="252525"/>
                </a:solidFill>
                <a:latin typeface="+mj-ea"/>
              </a:rPr>
              <a:t>）</a:t>
            </a:r>
            <a:endParaRPr lang="zh-CN" altLang="en-US" dirty="0">
              <a:latin typeface="+mj-ea"/>
            </a:endParaRPr>
          </a:p>
        </p:txBody>
      </p:sp>
    </p:spTree>
    <p:extLst>
      <p:ext uri="{BB962C8B-B14F-4D97-AF65-F5344CB8AC3E}">
        <p14:creationId xmlns:p14="http://schemas.microsoft.com/office/powerpoint/2010/main" val="7125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59</a:t>
            </a:fld>
            <a:endParaRPr lang="zh-CN" altLang="en-US" dirty="0"/>
          </a:p>
        </p:txBody>
      </p:sp>
      <p:sp>
        <p:nvSpPr>
          <p:cNvPr id="3" name="Rectangle 2_1"/>
          <p:cNvSpPr/>
          <p:nvPr/>
        </p:nvSpPr>
        <p:spPr>
          <a:xfrm>
            <a:off x="199435" y="96020"/>
            <a:ext cx="313701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2.5.1 </a:t>
            </a:r>
            <a:r>
              <a:rPr lang="en-US" altLang="zh-CN" sz="2400" b="1" dirty="0">
                <a:solidFill>
                  <a:schemeClr val="bg1"/>
                </a:solidFill>
                <a:latin typeface="微软雅黑" panose="020B0503020204020204" pitchFamily="34" charset="-122"/>
                <a:ea typeface="微软雅黑" panose="020B0503020204020204" pitchFamily="34" charset="-122"/>
              </a:rPr>
              <a:t>Namespaces</a:t>
            </a:r>
          </a:p>
        </p:txBody>
      </p:sp>
      <p:sp>
        <p:nvSpPr>
          <p:cNvPr id="5" name="矩形 4"/>
          <p:cNvSpPr/>
          <p:nvPr/>
        </p:nvSpPr>
        <p:spPr>
          <a:xfrm>
            <a:off x="186492" y="858473"/>
            <a:ext cx="8957507" cy="707886"/>
          </a:xfrm>
          <a:prstGeom prst="rect">
            <a:avLst/>
          </a:prstGeom>
        </p:spPr>
        <p:txBody>
          <a:bodyPr wrap="square">
            <a:spAutoFit/>
          </a:bodyPr>
          <a:lstStyle/>
          <a:p>
            <a:r>
              <a:rPr lang="zh-CN" altLang="en-US" sz="2000" dirty="0">
                <a:solidFill>
                  <a:srgbClr val="3A4145"/>
                </a:solidFill>
                <a:latin typeface="+mn-ea"/>
              </a:rPr>
              <a:t>命名空间 </a:t>
            </a:r>
            <a:r>
              <a:rPr lang="en-US" altLang="zh-CN" sz="2000" dirty="0">
                <a:solidFill>
                  <a:srgbClr val="3A4145"/>
                </a:solidFill>
                <a:latin typeface="+mn-ea"/>
              </a:rPr>
              <a:t>(namespaces) </a:t>
            </a:r>
            <a:r>
              <a:rPr lang="zh-CN" altLang="en-US" sz="2000" dirty="0">
                <a:solidFill>
                  <a:srgbClr val="3A4145"/>
                </a:solidFill>
                <a:latin typeface="+mn-ea"/>
              </a:rPr>
              <a:t>是 </a:t>
            </a:r>
            <a:r>
              <a:rPr lang="en-US" altLang="zh-CN" sz="2000" dirty="0">
                <a:solidFill>
                  <a:srgbClr val="3A4145"/>
                </a:solidFill>
                <a:latin typeface="+mn-ea"/>
              </a:rPr>
              <a:t>Linux </a:t>
            </a:r>
            <a:r>
              <a:rPr lang="zh-CN" altLang="en-US" sz="2000" dirty="0" smtClean="0">
                <a:solidFill>
                  <a:srgbClr val="3A4145"/>
                </a:solidFill>
                <a:latin typeface="+mn-ea"/>
              </a:rPr>
              <a:t>提供</a:t>
            </a:r>
            <a:r>
              <a:rPr lang="zh-CN" altLang="en-US" sz="2000" dirty="0">
                <a:solidFill>
                  <a:srgbClr val="3A4145"/>
                </a:solidFill>
                <a:latin typeface="+mn-ea"/>
              </a:rPr>
              <a:t>的用于分离进程树、网络接口、挂载点以及进程间通信等资源的方法</a:t>
            </a:r>
            <a:r>
              <a:rPr lang="zh-CN" altLang="en-US" sz="2000" dirty="0" smtClean="0">
                <a:solidFill>
                  <a:srgbClr val="3A4145"/>
                </a:solidFill>
                <a:latin typeface="+mn-ea"/>
              </a:rPr>
              <a:t>。</a:t>
            </a:r>
            <a:endParaRPr lang="en-US" altLang="zh-CN" sz="2000" dirty="0" smtClean="0">
              <a:solidFill>
                <a:srgbClr val="3A4145"/>
              </a:solidFill>
              <a:latin typeface="+mn-ea"/>
            </a:endParaRPr>
          </a:p>
        </p:txBody>
      </p:sp>
      <p:sp>
        <p:nvSpPr>
          <p:cNvPr id="11" name="矩形 10"/>
          <p:cNvSpPr/>
          <p:nvPr/>
        </p:nvSpPr>
        <p:spPr>
          <a:xfrm>
            <a:off x="184992" y="1747248"/>
            <a:ext cx="8701785" cy="892552"/>
          </a:xfrm>
          <a:prstGeom prst="rect">
            <a:avLst/>
          </a:prstGeom>
        </p:spPr>
        <p:txBody>
          <a:bodyPr wrap="square">
            <a:spAutoFit/>
          </a:bodyPr>
          <a:lstStyle/>
          <a:p>
            <a:r>
              <a:rPr lang="en-US" altLang="zh-CN" sz="2000" dirty="0">
                <a:solidFill>
                  <a:srgbClr val="3A4145"/>
                </a:solidFill>
                <a:latin typeface="+mn-ea"/>
              </a:rPr>
              <a:t>Linux </a:t>
            </a:r>
            <a:r>
              <a:rPr lang="zh-CN" altLang="en-US" sz="2000" dirty="0">
                <a:solidFill>
                  <a:srgbClr val="3A4145"/>
                </a:solidFill>
                <a:latin typeface="+mn-ea"/>
              </a:rPr>
              <a:t>的命名空间机制提供了以下七种不同的命名空间，</a:t>
            </a:r>
            <a:r>
              <a:rPr lang="zh-CN" altLang="en-US" sz="2000" dirty="0" smtClean="0">
                <a:solidFill>
                  <a:srgbClr val="3A4145"/>
                </a:solidFill>
                <a:latin typeface="+mn-ea"/>
              </a:rPr>
              <a:t>包括：</a:t>
            </a:r>
            <a:r>
              <a:rPr lang="en-US" altLang="zh-CN" sz="1600" dirty="0" smtClean="0">
                <a:latin typeface="Times New Roman" panose="02020603050405020304" pitchFamily="18" charset="0"/>
                <a:cs typeface="Times New Roman" panose="02020603050405020304" pitchFamily="18" charset="0"/>
              </a:rPr>
              <a:t>CLONE_NEWCGROUP</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CLONE_NEWIPC</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CLONE_NEWNET</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CLONE_NEWNS</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CLONE_NEWPID</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CLONE_NEWUSER</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CLONE_NEWUTS</a:t>
            </a:r>
            <a:r>
              <a:rPr lang="zh-CN" altLang="en-US"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2" name="Rectangle 3"/>
          <p:cNvSpPr txBox="1">
            <a:spLocks noChangeArrowheads="1"/>
          </p:cNvSpPr>
          <p:nvPr/>
        </p:nvSpPr>
        <p:spPr>
          <a:xfrm>
            <a:off x="1250855" y="2882244"/>
            <a:ext cx="5830850" cy="2448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2000" dirty="0" smtClean="0"/>
              <a:t>UTS: 主机名隔离</a:t>
            </a:r>
          </a:p>
          <a:p>
            <a:pPr marL="0" indent="0">
              <a:buFontTx/>
              <a:buNone/>
            </a:pPr>
            <a:r>
              <a:rPr lang="zh-CN" altLang="en-US" sz="2000" dirty="0" smtClean="0"/>
              <a:t>IPC: 进程间通信隔离</a:t>
            </a:r>
          </a:p>
          <a:p>
            <a:pPr marL="0" indent="0">
              <a:buFontTx/>
              <a:buNone/>
            </a:pPr>
            <a:r>
              <a:rPr lang="zh-CN" altLang="en-US" sz="2000" dirty="0" smtClean="0"/>
              <a:t>PID: 进程树隔离</a:t>
            </a:r>
          </a:p>
          <a:p>
            <a:pPr marL="0" indent="0">
              <a:buFontTx/>
              <a:buNone/>
            </a:pPr>
            <a:r>
              <a:rPr lang="zh-CN" altLang="en-US" sz="2000" dirty="0" smtClean="0"/>
              <a:t>NS: 挂载点隔离</a:t>
            </a:r>
          </a:p>
          <a:p>
            <a:pPr marL="0" indent="0">
              <a:buFontTx/>
              <a:buNone/>
            </a:pPr>
            <a:r>
              <a:rPr lang="zh-CN" altLang="en-US" sz="2000" dirty="0" smtClean="0"/>
              <a:t>NET: 网络接入，包括接口的隔离</a:t>
            </a:r>
          </a:p>
          <a:p>
            <a:pPr marL="0" indent="0">
              <a:buFontTx/>
              <a:buNone/>
            </a:pPr>
            <a:r>
              <a:rPr lang="zh-CN" altLang="en-US" sz="2000" dirty="0" smtClean="0"/>
              <a:t>USER: 将本地的虚拟user-id映射到真实的user-id</a:t>
            </a:r>
            <a:endParaRPr lang="zh-CN" altLang="en-US" sz="2000" dirty="0"/>
          </a:p>
        </p:txBody>
      </p:sp>
    </p:spTree>
    <p:extLst>
      <p:ext uri="{BB962C8B-B14F-4D97-AF65-F5344CB8AC3E}">
        <p14:creationId xmlns:p14="http://schemas.microsoft.com/office/powerpoint/2010/main" val="13675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6</a:t>
            </a:fld>
            <a:endParaRPr lang="zh-CN" altLang="en-US" dirty="0"/>
          </a:p>
        </p:txBody>
      </p:sp>
      <p:sp>
        <p:nvSpPr>
          <p:cNvPr id="2" name="矩形 1"/>
          <p:cNvSpPr/>
          <p:nvPr/>
        </p:nvSpPr>
        <p:spPr>
          <a:xfrm>
            <a:off x="140052" y="857250"/>
            <a:ext cx="2828018"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、云</a:t>
            </a:r>
            <a:r>
              <a:rPr lang="zh-CN" altLang="en-US" sz="2400" b="1" dirty="0">
                <a:latin typeface="微软雅黑" panose="020B0503020204020204" pitchFamily="34" charset="-122"/>
                <a:ea typeface="微软雅黑" panose="020B0503020204020204" pitchFamily="34" charset="-122"/>
              </a:rPr>
              <a:t>安全防护策略</a:t>
            </a:r>
          </a:p>
        </p:txBody>
      </p:sp>
      <p:sp>
        <p:nvSpPr>
          <p:cNvPr id="12" name="内容占位符 2"/>
          <p:cNvSpPr txBox="1">
            <a:spLocks/>
          </p:cNvSpPr>
          <p:nvPr/>
        </p:nvSpPr>
        <p:spPr>
          <a:xfrm>
            <a:off x="280962" y="1887321"/>
            <a:ext cx="8621721" cy="26337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）基础设施安全</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20000"/>
              </a:lnSpc>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云计算模式的基础是云基础设施，承载服务的应用和平台等均建立在云基础设施上，确保云计算环境中用户数据和应用安全的基础是要保证服务的底层支撑体系（即云基础设施）的安全和可信。</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07346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60</a:t>
            </a:fld>
            <a:endParaRPr lang="zh-CN" altLang="en-US" dirty="0"/>
          </a:p>
        </p:txBody>
      </p:sp>
      <p:sp>
        <p:nvSpPr>
          <p:cNvPr id="3" name="Rectangle 2_1"/>
          <p:cNvSpPr/>
          <p:nvPr/>
        </p:nvSpPr>
        <p:spPr>
          <a:xfrm>
            <a:off x="199435" y="96020"/>
            <a:ext cx="241925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2.5.1</a:t>
            </a:r>
            <a:r>
              <a:rPr lang="zh-CN" altLang="en-US" sz="2400" b="1" spc="225" dirty="0" smtClean="0">
                <a:solidFill>
                  <a:schemeClr val="bg1"/>
                </a:solidFill>
                <a:latin typeface="微软雅黑" panose="020B0503020204020204" pitchFamily="34" charset="-122"/>
                <a:ea typeface="微软雅黑" panose="020B0503020204020204" pitchFamily="34" charset="-122"/>
              </a:rPr>
              <a:t>进程隔离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0" y="854923"/>
            <a:ext cx="8963891" cy="707886"/>
          </a:xfrm>
          <a:prstGeom prst="rect">
            <a:avLst/>
          </a:prstGeom>
        </p:spPr>
        <p:txBody>
          <a:bodyPr wrap="square">
            <a:spAutoFit/>
          </a:bodyPr>
          <a:lstStyle/>
          <a:p>
            <a:pPr marL="342900" indent="-342900">
              <a:buFont typeface="Wingdings" panose="05000000000000000000" pitchFamily="2" charset="2"/>
              <a:buChar char="l"/>
            </a:pPr>
            <a:r>
              <a:rPr lang="en-US" altLang="zh-CN" sz="2000" b="1" dirty="0" err="1" smtClean="0">
                <a:latin typeface="+mn-ea"/>
              </a:rPr>
              <a:t>pid</a:t>
            </a:r>
            <a:r>
              <a:rPr lang="en-US" altLang="zh-CN" sz="2000" b="1" dirty="0" smtClean="0">
                <a:latin typeface="+mn-ea"/>
              </a:rPr>
              <a:t> </a:t>
            </a:r>
            <a:r>
              <a:rPr lang="en-US" altLang="zh-CN" sz="2000" b="1" dirty="0">
                <a:latin typeface="+mn-ea"/>
              </a:rPr>
              <a:t>namespace</a:t>
            </a:r>
          </a:p>
          <a:p>
            <a:r>
              <a:rPr lang="en-US" altLang="zh-CN" sz="2000" dirty="0" smtClean="0"/>
              <a:t>	</a:t>
            </a:r>
            <a:r>
              <a:rPr lang="zh-CN" altLang="en-US" sz="2000" dirty="0" smtClean="0"/>
              <a:t>每个 </a:t>
            </a:r>
            <a:r>
              <a:rPr lang="en-US" altLang="zh-CN" sz="2000" dirty="0"/>
              <a:t>PID namespace </a:t>
            </a:r>
            <a:r>
              <a:rPr lang="zh-CN" altLang="en-US" sz="2000" dirty="0"/>
              <a:t>中的进程可以有其独立的 </a:t>
            </a:r>
            <a:r>
              <a:rPr lang="en-US" altLang="zh-CN" sz="2000" dirty="0" smtClean="0"/>
              <a:t>PID</a:t>
            </a:r>
            <a:r>
              <a:rPr lang="zh-CN" altLang="en-US" sz="2000" dirty="0" smtClean="0"/>
              <a:t>；</a:t>
            </a:r>
            <a:endParaRPr lang="en-US" altLang="zh-CN" sz="2000" dirty="0" smtClean="0"/>
          </a:p>
        </p:txBody>
      </p:sp>
      <p:pic>
        <p:nvPicPr>
          <p:cNvPr id="4" name="图片 3"/>
          <p:cNvPicPr>
            <a:picLocks noChangeAspect="1"/>
          </p:cNvPicPr>
          <p:nvPr/>
        </p:nvPicPr>
        <p:blipFill>
          <a:blip r:embed="rId3"/>
          <a:stretch>
            <a:fillRect/>
          </a:stretch>
        </p:blipFill>
        <p:spPr>
          <a:xfrm>
            <a:off x="934695" y="1725422"/>
            <a:ext cx="4723809" cy="2142857"/>
          </a:xfrm>
          <a:prstGeom prst="rect">
            <a:avLst/>
          </a:prstGeom>
        </p:spPr>
      </p:pic>
      <p:pic>
        <p:nvPicPr>
          <p:cNvPr id="6" name="图片 5"/>
          <p:cNvPicPr>
            <a:picLocks noChangeAspect="1"/>
          </p:cNvPicPr>
          <p:nvPr/>
        </p:nvPicPr>
        <p:blipFill>
          <a:blip r:embed="rId4"/>
          <a:stretch>
            <a:fillRect/>
          </a:stretch>
        </p:blipFill>
        <p:spPr>
          <a:xfrm>
            <a:off x="934695" y="4255062"/>
            <a:ext cx="4885714" cy="1580952"/>
          </a:xfrm>
          <a:prstGeom prst="rect">
            <a:avLst/>
          </a:prstGeom>
        </p:spPr>
      </p:pic>
    </p:spTree>
    <p:extLst>
      <p:ext uri="{BB962C8B-B14F-4D97-AF65-F5344CB8AC3E}">
        <p14:creationId xmlns:p14="http://schemas.microsoft.com/office/powerpoint/2010/main" val="2587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61</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smtClean="0">
                <a:solidFill>
                  <a:schemeClr val="bg1"/>
                </a:solidFill>
                <a:latin typeface="微软雅黑" panose="020B0503020204020204" pitchFamily="34" charset="-122"/>
                <a:ea typeface="微软雅黑" panose="020B0503020204020204" pitchFamily="34" charset="-122"/>
              </a:rPr>
              <a:t>网络隔离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99435" y="944848"/>
            <a:ext cx="8099438" cy="400110"/>
          </a:xfrm>
          <a:prstGeom prst="rect">
            <a:avLst/>
          </a:prstGeom>
        </p:spPr>
        <p:txBody>
          <a:bodyPr wrap="square">
            <a:spAutoFit/>
          </a:bodyPr>
          <a:lstStyle/>
          <a:p>
            <a:pPr marL="342900" indent="-342900">
              <a:buFont typeface="Wingdings" panose="05000000000000000000" pitchFamily="2" charset="2"/>
              <a:buChar char="l"/>
            </a:pPr>
            <a:r>
              <a:rPr lang="en-US" altLang="zh-CN" sz="2000" b="1" dirty="0">
                <a:latin typeface="+mn-ea"/>
              </a:rPr>
              <a:t>net </a:t>
            </a:r>
            <a:r>
              <a:rPr lang="en-US" altLang="zh-CN" sz="2000" b="1" dirty="0" smtClean="0">
                <a:latin typeface="+mn-ea"/>
              </a:rPr>
              <a:t>namespace</a:t>
            </a:r>
            <a:endParaRPr lang="en-US" altLang="zh-CN" sz="2000" b="1" dirty="0">
              <a:latin typeface="+mn-ea"/>
            </a:endParaRPr>
          </a:p>
        </p:txBody>
      </p:sp>
      <p:sp>
        <p:nvSpPr>
          <p:cNvPr id="5" name="矩形 4"/>
          <p:cNvSpPr/>
          <p:nvPr/>
        </p:nvSpPr>
        <p:spPr>
          <a:xfrm>
            <a:off x="576220" y="1534665"/>
            <a:ext cx="7722653" cy="1631216"/>
          </a:xfrm>
          <a:prstGeom prst="rect">
            <a:avLst/>
          </a:prstGeom>
        </p:spPr>
        <p:txBody>
          <a:bodyPr wrap="square">
            <a:spAutoFit/>
          </a:bodyPr>
          <a:lstStyle/>
          <a:p>
            <a:pPr marL="285750" indent="-285750">
              <a:buFont typeface="Wingdings" panose="05000000000000000000" pitchFamily="2" charset="2"/>
              <a:buChar char="Ø"/>
            </a:pPr>
            <a:r>
              <a:rPr lang="zh-CN" altLang="en-US" sz="2000" dirty="0">
                <a:latin typeface="+mn-ea"/>
              </a:rPr>
              <a:t>每个</a:t>
            </a:r>
            <a:r>
              <a:rPr lang="en-US" altLang="zh-CN" sz="2000" dirty="0">
                <a:latin typeface="+mn-ea"/>
              </a:rPr>
              <a:t>net namespace</a:t>
            </a:r>
            <a:r>
              <a:rPr lang="zh-CN" altLang="en-US" sz="2000" dirty="0">
                <a:latin typeface="+mn-ea"/>
              </a:rPr>
              <a:t>有独立的 </a:t>
            </a:r>
            <a:r>
              <a:rPr lang="en-US" altLang="zh-CN" sz="2000" dirty="0">
                <a:latin typeface="+mn-ea"/>
              </a:rPr>
              <a:t>network devices, IP addresses, IP routing tables, /</a:t>
            </a:r>
            <a:r>
              <a:rPr lang="en-US" altLang="zh-CN" sz="2000" dirty="0" err="1">
                <a:latin typeface="+mn-ea"/>
              </a:rPr>
              <a:t>proc</a:t>
            </a:r>
            <a:r>
              <a:rPr lang="en-US" altLang="zh-CN" sz="2000" dirty="0">
                <a:latin typeface="+mn-ea"/>
              </a:rPr>
              <a:t>/net </a:t>
            </a:r>
            <a:r>
              <a:rPr lang="zh-CN" altLang="en-US" sz="2000" dirty="0">
                <a:latin typeface="+mn-ea"/>
              </a:rPr>
              <a:t>目录，实现每个容器的网络隔离。</a:t>
            </a:r>
            <a:endParaRPr lang="en-US" altLang="zh-CN" sz="2000" dirty="0">
              <a:latin typeface="+mn-ea"/>
            </a:endParaRPr>
          </a:p>
          <a:p>
            <a:endParaRPr lang="en-US" altLang="zh-CN" sz="2000" dirty="0" smtClean="0">
              <a:latin typeface="+mn-ea"/>
            </a:endParaRPr>
          </a:p>
          <a:p>
            <a:pPr marL="285750" indent="-285750">
              <a:buFont typeface="Wingdings" panose="05000000000000000000" pitchFamily="2" charset="2"/>
              <a:buChar char="Ø"/>
            </a:pPr>
            <a:r>
              <a:rPr lang="zh-CN" altLang="en-US" sz="2000" dirty="0" smtClean="0">
                <a:latin typeface="+mn-ea"/>
              </a:rPr>
              <a:t>四</a:t>
            </a:r>
            <a:r>
              <a:rPr lang="zh-CN" altLang="en-US" sz="2000" dirty="0">
                <a:latin typeface="+mn-ea"/>
              </a:rPr>
              <a:t>种不同的网络</a:t>
            </a:r>
            <a:r>
              <a:rPr lang="zh-CN" altLang="en-US" sz="2000" dirty="0" smtClean="0">
                <a:latin typeface="+mn-ea"/>
              </a:rPr>
              <a:t>模式：</a:t>
            </a:r>
            <a:r>
              <a:rPr lang="en-US" altLang="zh-CN" sz="2000" dirty="0" smtClean="0">
                <a:latin typeface="+mn-ea"/>
              </a:rPr>
              <a:t>Host</a:t>
            </a:r>
            <a:r>
              <a:rPr lang="zh-CN" altLang="en-US" sz="2000" dirty="0">
                <a:latin typeface="+mn-ea"/>
              </a:rPr>
              <a:t>、</a:t>
            </a:r>
            <a:r>
              <a:rPr lang="en-US" altLang="zh-CN" sz="2000" dirty="0">
                <a:latin typeface="+mn-ea"/>
              </a:rPr>
              <a:t>Container</a:t>
            </a:r>
            <a:r>
              <a:rPr lang="zh-CN" altLang="en-US" sz="2000" dirty="0">
                <a:latin typeface="+mn-ea"/>
              </a:rPr>
              <a:t>、</a:t>
            </a:r>
            <a:r>
              <a:rPr lang="en-US" altLang="zh-CN" sz="2000" dirty="0">
                <a:latin typeface="+mn-ea"/>
              </a:rPr>
              <a:t>None </a:t>
            </a:r>
            <a:r>
              <a:rPr lang="zh-CN" altLang="en-US" sz="2000" dirty="0">
                <a:latin typeface="+mn-ea"/>
              </a:rPr>
              <a:t>和 </a:t>
            </a:r>
            <a:r>
              <a:rPr lang="en-US" altLang="zh-CN" sz="2000" dirty="0">
                <a:latin typeface="+mn-ea"/>
              </a:rPr>
              <a:t>Bridge </a:t>
            </a:r>
            <a:r>
              <a:rPr lang="zh-CN" altLang="en-US" sz="2000" dirty="0" smtClean="0">
                <a:latin typeface="+mn-ea"/>
              </a:rPr>
              <a:t>。默认采用</a:t>
            </a:r>
            <a:r>
              <a:rPr lang="en-US" altLang="zh-CN" sz="2000" dirty="0" smtClean="0">
                <a:latin typeface="+mn-ea"/>
              </a:rPr>
              <a:t>Bridge</a:t>
            </a:r>
            <a:r>
              <a:rPr lang="zh-CN" altLang="en-US" sz="2000" dirty="0" smtClean="0">
                <a:latin typeface="+mn-ea"/>
              </a:rPr>
              <a:t>。</a:t>
            </a:r>
            <a:endParaRPr lang="zh-CN" altLang="en-US" sz="2000" dirty="0">
              <a:latin typeface="+mn-ea"/>
            </a:endParaRPr>
          </a:p>
        </p:txBody>
      </p:sp>
    </p:spTree>
    <p:extLst>
      <p:ext uri="{BB962C8B-B14F-4D97-AF65-F5344CB8AC3E}">
        <p14:creationId xmlns:p14="http://schemas.microsoft.com/office/powerpoint/2010/main" val="10893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62</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4589" y="5670902"/>
            <a:ext cx="8712738" cy="369332"/>
          </a:xfrm>
          <a:prstGeom prst="rect">
            <a:avLst/>
          </a:prstGeom>
        </p:spPr>
        <p:txBody>
          <a:bodyPr wrap="square">
            <a:spAutoFit/>
          </a:bodyPr>
          <a:lstStyle/>
          <a:p>
            <a:r>
              <a:rPr lang="zh-CN" altLang="en-US" dirty="0">
                <a:solidFill>
                  <a:srgbClr val="333333"/>
                </a:solidFill>
                <a:latin typeface="arial" panose="020B0604020202020204" pitchFamily="34" charset="0"/>
              </a:rPr>
              <a:t>如果有多个容器之间需要互相通信，推荐使用</a:t>
            </a:r>
            <a:r>
              <a:rPr lang="en-US" altLang="zh-CN" dirty="0">
                <a:solidFill>
                  <a:srgbClr val="333333"/>
                </a:solidFill>
                <a:latin typeface="arial" panose="020B0604020202020204" pitchFamily="34" charset="0"/>
              </a:rPr>
              <a:t>Docker Compose</a:t>
            </a:r>
            <a:r>
              <a:rPr lang="zh-CN" altLang="en-US" dirty="0">
                <a:solidFill>
                  <a:srgbClr val="333333"/>
                </a:solidFill>
                <a:latin typeface="arial" panose="020B0604020202020204" pitchFamily="34" charset="0"/>
              </a:rPr>
              <a:t>或者使用</a:t>
            </a:r>
            <a:r>
              <a:rPr lang="en-US" altLang="zh-CN" dirty="0">
                <a:solidFill>
                  <a:srgbClr val="333333"/>
                </a:solidFill>
                <a:latin typeface="arial" panose="020B0604020202020204" pitchFamily="34" charset="0"/>
              </a:rPr>
              <a:t>k8s</a:t>
            </a:r>
            <a:r>
              <a:rPr lang="zh-CN" altLang="en-US" dirty="0">
                <a:solidFill>
                  <a:srgbClr val="333333"/>
                </a:solidFill>
                <a:latin typeface="arial" panose="020B0604020202020204" pitchFamily="34" charset="0"/>
              </a:rPr>
              <a:t>编排工具</a:t>
            </a:r>
            <a:endParaRPr lang="zh-CN" altLang="en-US" dirty="0"/>
          </a:p>
        </p:txBody>
      </p:sp>
      <p:pic>
        <p:nvPicPr>
          <p:cNvPr id="3074" name="Picture 2" descr="Docker 核心技术与实现原理Docker 核心技术与实现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9" y="2060926"/>
            <a:ext cx="6096000" cy="36099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24427" y="730584"/>
            <a:ext cx="8672900" cy="461665"/>
          </a:xfrm>
          <a:prstGeom prst="rect">
            <a:avLst/>
          </a:prstGeom>
        </p:spPr>
        <p:txBody>
          <a:bodyPr wrap="square">
            <a:spAutoFit/>
          </a:bodyPr>
          <a:lstStyle/>
          <a:p>
            <a:r>
              <a:rPr lang="en-US" altLang="zh-CN" sz="2400" dirty="0" smtClean="0">
                <a:latin typeface="+mn-ea"/>
              </a:rPr>
              <a:t>1</a:t>
            </a:r>
            <a:r>
              <a:rPr lang="zh-CN" altLang="en-US" sz="2400" dirty="0" smtClean="0">
                <a:latin typeface="+mn-ea"/>
              </a:rPr>
              <a:t>、</a:t>
            </a:r>
            <a:r>
              <a:rPr lang="en-US" altLang="zh-CN" sz="2400" dirty="0" smtClean="0">
                <a:latin typeface="+mn-ea"/>
              </a:rPr>
              <a:t>Bridge</a:t>
            </a:r>
            <a:endParaRPr lang="en-US" altLang="zh-CN" sz="2400" b="1" dirty="0" smtClean="0">
              <a:solidFill>
                <a:srgbClr val="3D4450"/>
              </a:solidFill>
              <a:latin typeface="+mn-ea"/>
            </a:endParaRPr>
          </a:p>
        </p:txBody>
      </p:sp>
      <p:sp>
        <p:nvSpPr>
          <p:cNvPr id="4" name="矩形 3"/>
          <p:cNvSpPr/>
          <p:nvPr/>
        </p:nvSpPr>
        <p:spPr>
          <a:xfrm>
            <a:off x="124426" y="1192249"/>
            <a:ext cx="9019574" cy="1015663"/>
          </a:xfrm>
          <a:prstGeom prst="rect">
            <a:avLst/>
          </a:prstGeom>
        </p:spPr>
        <p:txBody>
          <a:bodyPr wrap="square">
            <a:spAutoFit/>
          </a:bodyPr>
          <a:lstStyle/>
          <a:p>
            <a:r>
              <a:rPr lang="zh-CN" altLang="en-US" sz="2000" dirty="0">
                <a:latin typeface="+mj-ea"/>
                <a:ea typeface="+mj-ea"/>
              </a:rPr>
              <a:t>当</a:t>
            </a:r>
            <a:r>
              <a:rPr lang="en-US" altLang="zh-CN" sz="2000" dirty="0">
                <a:latin typeface="+mj-ea"/>
                <a:ea typeface="+mj-ea"/>
              </a:rPr>
              <a:t>Docker</a:t>
            </a:r>
            <a:r>
              <a:rPr lang="zh-CN" altLang="en-US" sz="2000" dirty="0">
                <a:latin typeface="+mj-ea"/>
                <a:ea typeface="+mj-ea"/>
              </a:rPr>
              <a:t>进程启动时</a:t>
            </a:r>
            <a:r>
              <a:rPr lang="zh-CN" altLang="en-US" sz="2000" dirty="0" smtClean="0">
                <a:latin typeface="+mj-ea"/>
                <a:ea typeface="+mj-ea"/>
              </a:rPr>
              <a:t>，在</a:t>
            </a:r>
            <a:r>
              <a:rPr lang="zh-CN" altLang="en-US" sz="2000" dirty="0">
                <a:latin typeface="+mj-ea"/>
                <a:ea typeface="+mj-ea"/>
              </a:rPr>
              <a:t>主机上创建一</a:t>
            </a:r>
            <a:r>
              <a:rPr lang="zh-CN" altLang="en-US" sz="2000" dirty="0" smtClean="0">
                <a:latin typeface="+mj-ea"/>
                <a:ea typeface="+mj-ea"/>
              </a:rPr>
              <a:t>个</a:t>
            </a:r>
            <a:r>
              <a:rPr lang="en-US" altLang="zh-CN" sz="2000" dirty="0" smtClean="0">
                <a:latin typeface="+mj-ea"/>
                <a:ea typeface="+mj-ea"/>
              </a:rPr>
              <a:t>Docker0</a:t>
            </a:r>
            <a:r>
              <a:rPr lang="zh-CN" altLang="en-US" sz="2000" dirty="0">
                <a:latin typeface="+mj-ea"/>
                <a:ea typeface="+mj-ea"/>
              </a:rPr>
              <a:t>的虚拟网桥，此主机上启动的</a:t>
            </a:r>
            <a:r>
              <a:rPr lang="en-US" altLang="zh-CN" sz="2000" dirty="0">
                <a:latin typeface="+mj-ea"/>
                <a:ea typeface="+mj-ea"/>
              </a:rPr>
              <a:t>Docker</a:t>
            </a:r>
            <a:r>
              <a:rPr lang="zh-CN" altLang="en-US" sz="2000" dirty="0">
                <a:latin typeface="+mj-ea"/>
                <a:ea typeface="+mj-ea"/>
              </a:rPr>
              <a:t>容器默认会连接到这个虚拟网桥上</a:t>
            </a:r>
            <a:r>
              <a:rPr lang="zh-CN" altLang="en-US" sz="2000" dirty="0" smtClean="0">
                <a:latin typeface="+mj-ea"/>
                <a:ea typeface="+mj-ea"/>
              </a:rPr>
              <a:t>。从</a:t>
            </a:r>
            <a:r>
              <a:rPr lang="en-US" altLang="zh-CN" sz="2000" dirty="0">
                <a:latin typeface="+mj-ea"/>
                <a:ea typeface="+mj-ea"/>
              </a:rPr>
              <a:t>docker0</a:t>
            </a:r>
            <a:r>
              <a:rPr lang="zh-CN" altLang="en-US" sz="2000" dirty="0">
                <a:latin typeface="+mj-ea"/>
                <a:ea typeface="+mj-ea"/>
              </a:rPr>
              <a:t>子网中分配一个</a:t>
            </a:r>
            <a:r>
              <a:rPr lang="en-US" altLang="zh-CN" sz="2000" dirty="0">
                <a:latin typeface="+mj-ea"/>
                <a:ea typeface="+mj-ea"/>
              </a:rPr>
              <a:t>IP</a:t>
            </a:r>
            <a:r>
              <a:rPr lang="zh-CN" altLang="en-US" sz="2000" dirty="0">
                <a:latin typeface="+mj-ea"/>
                <a:ea typeface="+mj-ea"/>
              </a:rPr>
              <a:t>给容器使用，并设置</a:t>
            </a:r>
            <a:r>
              <a:rPr lang="en-US" altLang="zh-CN" sz="2000" dirty="0">
                <a:latin typeface="+mj-ea"/>
                <a:ea typeface="+mj-ea"/>
              </a:rPr>
              <a:t>docker0</a:t>
            </a:r>
            <a:r>
              <a:rPr lang="zh-CN" altLang="en-US" sz="2000" dirty="0">
                <a:latin typeface="+mj-ea"/>
                <a:ea typeface="+mj-ea"/>
              </a:rPr>
              <a:t>的</a:t>
            </a:r>
            <a:r>
              <a:rPr lang="en-US" altLang="zh-CN" sz="2000" dirty="0">
                <a:latin typeface="+mj-ea"/>
                <a:ea typeface="+mj-ea"/>
              </a:rPr>
              <a:t>IP</a:t>
            </a:r>
            <a:r>
              <a:rPr lang="zh-CN" altLang="en-US" sz="2000" dirty="0">
                <a:latin typeface="+mj-ea"/>
                <a:ea typeface="+mj-ea"/>
              </a:rPr>
              <a:t>地址为容器的</a:t>
            </a:r>
            <a:r>
              <a:rPr lang="zh-CN" altLang="en-US" sz="2000" b="1" dirty="0">
                <a:latin typeface="+mj-ea"/>
                <a:ea typeface="+mj-ea"/>
              </a:rPr>
              <a:t>默认网关</a:t>
            </a:r>
            <a:r>
              <a:rPr lang="zh-CN" altLang="en-US" sz="2000" dirty="0" smtClean="0">
                <a:latin typeface="+mj-ea"/>
                <a:ea typeface="+mj-ea"/>
              </a:rPr>
              <a:t>。</a:t>
            </a:r>
            <a:endParaRPr lang="en-US" altLang="zh-CN" sz="2000" dirty="0" smtClean="0">
              <a:latin typeface="+mj-ea"/>
              <a:ea typeface="+mj-ea"/>
            </a:endParaRPr>
          </a:p>
        </p:txBody>
      </p:sp>
      <p:sp>
        <p:nvSpPr>
          <p:cNvPr id="5" name="矩形 4"/>
          <p:cNvSpPr/>
          <p:nvPr/>
        </p:nvSpPr>
        <p:spPr>
          <a:xfrm>
            <a:off x="5002399" y="2819993"/>
            <a:ext cx="3983336" cy="2031325"/>
          </a:xfrm>
          <a:prstGeom prst="rect">
            <a:avLst/>
          </a:prstGeom>
        </p:spPr>
        <p:txBody>
          <a:bodyPr wrap="square">
            <a:spAutoFit/>
          </a:bodyPr>
          <a:lstStyle/>
          <a:p>
            <a:r>
              <a:rPr lang="zh-CN" altLang="en-US" dirty="0">
                <a:latin typeface="+mj-ea"/>
              </a:rPr>
              <a:t>在主机上创建一对虚拟网卡</a:t>
            </a:r>
            <a:r>
              <a:rPr lang="en-US" altLang="zh-CN" dirty="0" err="1">
                <a:latin typeface="+mj-ea"/>
              </a:rPr>
              <a:t>veth</a:t>
            </a:r>
            <a:r>
              <a:rPr lang="en-US" altLang="zh-CN" dirty="0">
                <a:latin typeface="+mj-ea"/>
              </a:rPr>
              <a:t> pair</a:t>
            </a:r>
            <a:r>
              <a:rPr lang="zh-CN" altLang="en-US" dirty="0">
                <a:latin typeface="+mj-ea"/>
              </a:rPr>
              <a:t>设备，</a:t>
            </a:r>
            <a:r>
              <a:rPr lang="en-US" altLang="zh-CN" dirty="0">
                <a:latin typeface="+mj-ea"/>
              </a:rPr>
              <a:t>Docker</a:t>
            </a:r>
            <a:r>
              <a:rPr lang="zh-CN" altLang="en-US" dirty="0">
                <a:latin typeface="+mj-ea"/>
              </a:rPr>
              <a:t>将</a:t>
            </a:r>
            <a:r>
              <a:rPr lang="en-US" altLang="zh-CN" dirty="0" err="1">
                <a:latin typeface="+mj-ea"/>
              </a:rPr>
              <a:t>veth</a:t>
            </a:r>
            <a:r>
              <a:rPr lang="en-US" altLang="zh-CN" dirty="0">
                <a:latin typeface="+mj-ea"/>
              </a:rPr>
              <a:t> pair</a:t>
            </a:r>
            <a:r>
              <a:rPr lang="zh-CN" altLang="en-US" dirty="0">
                <a:latin typeface="+mj-ea"/>
              </a:rPr>
              <a:t>设备的一端放在新创建的容器中，并命名为</a:t>
            </a:r>
            <a:r>
              <a:rPr lang="en-US" altLang="zh-CN" dirty="0">
                <a:latin typeface="+mj-ea"/>
              </a:rPr>
              <a:t>eth0(</a:t>
            </a:r>
            <a:r>
              <a:rPr lang="zh-CN" altLang="en-US" dirty="0">
                <a:latin typeface="+mj-ea"/>
              </a:rPr>
              <a:t>容器内部网卡</a:t>
            </a:r>
            <a:r>
              <a:rPr lang="en-US" altLang="zh-CN" dirty="0">
                <a:latin typeface="+mj-ea"/>
              </a:rPr>
              <a:t>)</a:t>
            </a:r>
            <a:r>
              <a:rPr lang="zh-CN" altLang="en-US" dirty="0">
                <a:latin typeface="+mj-ea"/>
              </a:rPr>
              <a:t>，另一端在放在主机中，以</a:t>
            </a:r>
            <a:r>
              <a:rPr lang="en-US" altLang="zh-CN" dirty="0" err="1">
                <a:latin typeface="+mj-ea"/>
              </a:rPr>
              <a:t>vethxxx</a:t>
            </a:r>
            <a:r>
              <a:rPr lang="zh-CN" altLang="en-US" dirty="0">
                <a:latin typeface="+mj-ea"/>
              </a:rPr>
              <a:t>这样的名称命名，并将这个网络设备加入到</a:t>
            </a:r>
            <a:r>
              <a:rPr lang="en-US" altLang="zh-CN" dirty="0">
                <a:latin typeface="+mj-ea"/>
              </a:rPr>
              <a:t>docker0</a:t>
            </a:r>
            <a:r>
              <a:rPr lang="zh-CN" altLang="en-US" dirty="0">
                <a:latin typeface="+mj-ea"/>
              </a:rPr>
              <a:t>网桥中。</a:t>
            </a:r>
          </a:p>
        </p:txBody>
      </p:sp>
    </p:spTree>
    <p:extLst>
      <p:ext uri="{BB962C8B-B14F-4D97-AF65-F5344CB8AC3E}">
        <p14:creationId xmlns:p14="http://schemas.microsoft.com/office/powerpoint/2010/main" val="45999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63</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0301" y="684232"/>
            <a:ext cx="8783067" cy="1015663"/>
          </a:xfrm>
          <a:prstGeom prst="rect">
            <a:avLst/>
          </a:prstGeom>
        </p:spPr>
        <p:txBody>
          <a:bodyPr wrap="square">
            <a:spAutoFit/>
          </a:bodyPr>
          <a:lstStyle/>
          <a:p>
            <a:r>
              <a:rPr lang="zh-CN" altLang="en-US" sz="2000" dirty="0">
                <a:latin typeface="+mn-ea"/>
              </a:rPr>
              <a:t>当</a:t>
            </a:r>
            <a:r>
              <a:rPr lang="en-US" altLang="zh-CN" sz="2000" dirty="0">
                <a:latin typeface="+mn-ea"/>
              </a:rPr>
              <a:t>Docker</a:t>
            </a:r>
            <a:r>
              <a:rPr lang="zh-CN" altLang="en-US" sz="2000" dirty="0">
                <a:latin typeface="+mn-ea"/>
              </a:rPr>
              <a:t>进程启动时</a:t>
            </a:r>
            <a:r>
              <a:rPr lang="zh-CN" altLang="en-US" sz="2000" dirty="0" smtClean="0">
                <a:latin typeface="+mn-ea"/>
              </a:rPr>
              <a:t>，在</a:t>
            </a:r>
            <a:r>
              <a:rPr lang="zh-CN" altLang="en-US" sz="2000" dirty="0">
                <a:latin typeface="+mn-ea"/>
              </a:rPr>
              <a:t>主机上</a:t>
            </a:r>
            <a:r>
              <a:rPr lang="zh-CN" altLang="en-US" sz="2000" dirty="0" smtClean="0">
                <a:latin typeface="+mn-ea"/>
              </a:rPr>
              <a:t>创建新的</a:t>
            </a:r>
            <a:r>
              <a:rPr lang="zh-CN" altLang="en-US" sz="2000" dirty="0">
                <a:latin typeface="+mn-ea"/>
              </a:rPr>
              <a:t>虚拟网桥</a:t>
            </a:r>
            <a:r>
              <a:rPr lang="en-US" altLang="zh-CN" sz="2000" dirty="0" smtClean="0">
                <a:latin typeface="+mn-ea"/>
              </a:rPr>
              <a:t>Docker0</a:t>
            </a:r>
            <a:r>
              <a:rPr lang="zh-CN" altLang="en-US" sz="2000" dirty="0" smtClean="0">
                <a:latin typeface="+mn-ea"/>
              </a:rPr>
              <a:t>。</a:t>
            </a:r>
            <a:r>
              <a:rPr lang="en-US" altLang="zh-CN" sz="2000" dirty="0" smtClean="0">
                <a:latin typeface="+mn-ea"/>
              </a:rPr>
              <a:t> </a:t>
            </a:r>
            <a:r>
              <a:rPr lang="en-US" altLang="zh-CN" sz="2000" dirty="0">
                <a:latin typeface="+mn-ea"/>
              </a:rPr>
              <a:t>Docker</a:t>
            </a:r>
            <a:r>
              <a:rPr lang="zh-CN" altLang="en-US" sz="2000" dirty="0" smtClean="0">
                <a:latin typeface="+mn-ea"/>
              </a:rPr>
              <a:t>进程为每个容器分配</a:t>
            </a:r>
            <a:r>
              <a:rPr lang="zh-CN" altLang="en-US" sz="2000" dirty="0">
                <a:latin typeface="+mn-ea"/>
              </a:rPr>
              <a:t>隔离的网络命名</a:t>
            </a:r>
            <a:r>
              <a:rPr lang="zh-CN" altLang="en-US" sz="2000" dirty="0" smtClean="0">
                <a:latin typeface="+mn-ea"/>
              </a:rPr>
              <a:t>空间和 </a:t>
            </a:r>
            <a:r>
              <a:rPr lang="en-US" altLang="zh-CN" sz="2000" dirty="0">
                <a:latin typeface="+mn-ea"/>
              </a:rPr>
              <a:t>IP </a:t>
            </a:r>
            <a:r>
              <a:rPr lang="zh-CN" altLang="en-US" sz="2000" dirty="0" smtClean="0">
                <a:latin typeface="+mn-ea"/>
              </a:rPr>
              <a:t>地址，</a:t>
            </a:r>
            <a:r>
              <a:rPr lang="zh-CN" altLang="en-US" sz="2000" dirty="0">
                <a:latin typeface="+mn-ea"/>
              </a:rPr>
              <a:t>并设置</a:t>
            </a:r>
            <a:r>
              <a:rPr lang="en-US" altLang="zh-CN" sz="2000" dirty="0">
                <a:latin typeface="+mn-ea"/>
              </a:rPr>
              <a:t>docker0</a:t>
            </a:r>
            <a:r>
              <a:rPr lang="zh-CN" altLang="en-US" sz="2000" dirty="0">
                <a:latin typeface="+mn-ea"/>
              </a:rPr>
              <a:t>的</a:t>
            </a:r>
            <a:r>
              <a:rPr lang="en-US" altLang="zh-CN" sz="2000" dirty="0">
                <a:latin typeface="+mn-ea"/>
              </a:rPr>
              <a:t>IP</a:t>
            </a:r>
            <a:r>
              <a:rPr lang="zh-CN" altLang="en-US" sz="2000" dirty="0">
                <a:latin typeface="+mn-ea"/>
              </a:rPr>
              <a:t>地址为容器的</a:t>
            </a:r>
            <a:r>
              <a:rPr lang="zh-CN" altLang="en-US" sz="2000" b="1" dirty="0">
                <a:latin typeface="+mn-ea"/>
              </a:rPr>
              <a:t>默认网关</a:t>
            </a:r>
            <a:r>
              <a:rPr lang="zh-CN" altLang="en-US" sz="2000" dirty="0" smtClean="0">
                <a:latin typeface="+mn-ea"/>
              </a:rPr>
              <a:t>。</a:t>
            </a:r>
            <a:endParaRPr lang="en-US" altLang="zh-CN" sz="2000" dirty="0" smtClean="0">
              <a:latin typeface="+mn-ea"/>
            </a:endParaRPr>
          </a:p>
        </p:txBody>
      </p:sp>
      <p:pic>
        <p:nvPicPr>
          <p:cNvPr id="8" name="图片 7"/>
          <p:cNvPicPr>
            <a:picLocks noChangeAspect="1"/>
          </p:cNvPicPr>
          <p:nvPr/>
        </p:nvPicPr>
        <p:blipFill>
          <a:blip r:embed="rId3"/>
          <a:stretch>
            <a:fillRect/>
          </a:stretch>
        </p:blipFill>
        <p:spPr>
          <a:xfrm>
            <a:off x="3020168" y="1769860"/>
            <a:ext cx="3095625" cy="3333750"/>
          </a:xfrm>
          <a:prstGeom prst="rect">
            <a:avLst/>
          </a:prstGeom>
        </p:spPr>
      </p:pic>
      <p:sp>
        <p:nvSpPr>
          <p:cNvPr id="9" name="矩形 8"/>
          <p:cNvSpPr/>
          <p:nvPr/>
        </p:nvSpPr>
        <p:spPr>
          <a:xfrm>
            <a:off x="583662" y="4899358"/>
            <a:ext cx="7180716" cy="1323439"/>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 brctl show</a:t>
            </a:r>
          </a:p>
          <a:p>
            <a:r>
              <a:rPr lang="zh-CN" altLang="en-US" sz="2000" dirty="0">
                <a:latin typeface="Times New Roman" panose="02020603050405020304" pitchFamily="18" charset="0"/>
                <a:cs typeface="Times New Roman" panose="02020603050405020304" pitchFamily="18" charset="0"/>
              </a:rPr>
              <a:t>bridge name	bridge id		STP enabled	interfaces</a:t>
            </a:r>
          </a:p>
          <a:p>
            <a:r>
              <a:rPr lang="zh-CN" altLang="en-US" sz="2000" dirty="0">
                <a:latin typeface="Times New Roman" panose="02020603050405020304" pitchFamily="18" charset="0"/>
                <a:cs typeface="Times New Roman" panose="02020603050405020304" pitchFamily="18" charset="0"/>
              </a:rPr>
              <a:t>docker0		8000.0242a6654980	no	</a:t>
            </a:r>
            <a:r>
              <a:rPr lang="zh-CN" altLang="en-US" sz="2000" dirty="0" smtClean="0">
                <a:latin typeface="Times New Roman" panose="02020603050405020304" pitchFamily="18" charset="0"/>
                <a:cs typeface="Times New Roman" panose="02020603050405020304" pitchFamily="18" charset="0"/>
              </a:rPr>
              <a:t>veth</a:t>
            </a:r>
            <a:r>
              <a:rPr lang="zh-CN" altLang="en-US" sz="2000" dirty="0">
                <a:latin typeface="Times New Roman" panose="02020603050405020304" pitchFamily="18" charset="0"/>
                <a:cs typeface="Times New Roman" panose="02020603050405020304" pitchFamily="18" charset="0"/>
              </a:rPr>
              <a:t>3e84d4f</a:t>
            </a:r>
          </a:p>
          <a:p>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veth</a:t>
            </a:r>
            <a:r>
              <a:rPr lang="zh-CN" altLang="en-US" sz="2000" dirty="0">
                <a:latin typeface="Times New Roman" panose="02020603050405020304" pitchFamily="18" charset="0"/>
                <a:cs typeface="Times New Roman" panose="02020603050405020304" pitchFamily="18" charset="0"/>
              </a:rPr>
              <a:t>9953b75</a:t>
            </a:r>
          </a:p>
        </p:txBody>
      </p:sp>
    </p:spTree>
    <p:extLst>
      <p:ext uri="{BB962C8B-B14F-4D97-AF65-F5344CB8AC3E}">
        <p14:creationId xmlns:p14="http://schemas.microsoft.com/office/powerpoint/2010/main" val="147232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64</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64655" y="775446"/>
            <a:ext cx="8142460" cy="1015663"/>
          </a:xfrm>
          <a:prstGeom prst="rect">
            <a:avLst/>
          </a:prstGeom>
        </p:spPr>
        <p:txBody>
          <a:bodyPr wrap="square">
            <a:spAutoFit/>
          </a:bodyPr>
          <a:lstStyle/>
          <a:p>
            <a:r>
              <a:rPr lang="zh-CN" altLang="en-US" sz="2000" dirty="0">
                <a:latin typeface="+mn-ea"/>
              </a:rPr>
              <a:t>虚拟网桥</a:t>
            </a:r>
            <a:r>
              <a:rPr lang="en-US" altLang="zh-CN" sz="2000" dirty="0" smtClean="0">
                <a:latin typeface="+mn-ea"/>
              </a:rPr>
              <a:t>docker0 </a:t>
            </a:r>
            <a:r>
              <a:rPr lang="zh-CN" altLang="en-US" sz="2000" dirty="0">
                <a:latin typeface="+mn-ea"/>
              </a:rPr>
              <a:t>通过 </a:t>
            </a:r>
            <a:r>
              <a:rPr lang="en-US" altLang="zh-CN" sz="2000" dirty="0" err="1">
                <a:latin typeface="+mn-ea"/>
              </a:rPr>
              <a:t>iptables</a:t>
            </a:r>
            <a:r>
              <a:rPr lang="en-US" altLang="zh-CN" sz="2000" dirty="0">
                <a:latin typeface="+mn-ea"/>
              </a:rPr>
              <a:t> </a:t>
            </a:r>
            <a:r>
              <a:rPr lang="zh-CN" altLang="en-US" sz="2000" dirty="0">
                <a:latin typeface="+mn-ea"/>
              </a:rPr>
              <a:t>中的配置与宿主机器上的网卡相连，所有符合条件的请求</a:t>
            </a:r>
            <a:r>
              <a:rPr lang="zh-CN" altLang="en-US" sz="2000" dirty="0" smtClean="0">
                <a:latin typeface="+mn-ea"/>
              </a:rPr>
              <a:t>都通过 </a:t>
            </a:r>
            <a:r>
              <a:rPr lang="en-US" altLang="zh-CN" sz="2000" dirty="0" err="1">
                <a:latin typeface="+mn-ea"/>
              </a:rPr>
              <a:t>iptables</a:t>
            </a:r>
            <a:r>
              <a:rPr lang="en-US" altLang="zh-CN" sz="2000" dirty="0">
                <a:latin typeface="+mn-ea"/>
              </a:rPr>
              <a:t> </a:t>
            </a:r>
            <a:r>
              <a:rPr lang="zh-CN" altLang="en-US" sz="2000" dirty="0">
                <a:latin typeface="+mn-ea"/>
              </a:rPr>
              <a:t>转发到 </a:t>
            </a:r>
            <a:r>
              <a:rPr lang="en-US" altLang="zh-CN" sz="2000" dirty="0" smtClean="0">
                <a:latin typeface="+mn-ea"/>
              </a:rPr>
              <a:t>docker0</a:t>
            </a:r>
            <a:r>
              <a:rPr lang="zh-CN" altLang="en-US" sz="2000" dirty="0" smtClean="0">
                <a:latin typeface="+mn-ea"/>
              </a:rPr>
              <a:t>，并由</a:t>
            </a:r>
            <a:r>
              <a:rPr lang="zh-CN" altLang="en-US" sz="2000" dirty="0">
                <a:latin typeface="+mn-ea"/>
              </a:rPr>
              <a:t>虚拟网桥</a:t>
            </a:r>
            <a:r>
              <a:rPr lang="zh-CN" altLang="en-US" sz="2000" dirty="0" smtClean="0">
                <a:latin typeface="+mn-ea"/>
              </a:rPr>
              <a:t>分</a:t>
            </a:r>
            <a:r>
              <a:rPr lang="zh-CN" altLang="en-US" sz="2000" dirty="0">
                <a:latin typeface="+mn-ea"/>
              </a:rPr>
              <a:t>发给对应的机器。</a:t>
            </a:r>
          </a:p>
        </p:txBody>
      </p:sp>
      <p:sp>
        <p:nvSpPr>
          <p:cNvPr id="9" name="矩形 8"/>
          <p:cNvSpPr/>
          <p:nvPr/>
        </p:nvSpPr>
        <p:spPr>
          <a:xfrm>
            <a:off x="464655" y="2163050"/>
            <a:ext cx="8679345" cy="3046988"/>
          </a:xfrm>
          <a:prstGeom prst="rect">
            <a:avLst/>
          </a:prstGeom>
        </p:spPr>
        <p:txBody>
          <a:bodyPr wrap="square">
            <a:spAutoFit/>
          </a:bodyPr>
          <a:lstStyle/>
          <a:p>
            <a:r>
              <a:rPr lang="zh-CN" altLang="en-US" sz="1600" dirty="0">
                <a:latin typeface="Times New Roman" panose="02020603050405020304" pitchFamily="18" charset="0"/>
                <a:cs typeface="Times New Roman" panose="02020603050405020304" pitchFamily="18" charset="0"/>
              </a:rPr>
              <a:t>$docker run -d -p 6379:6379 redis</a:t>
            </a:r>
          </a:p>
          <a:p>
            <a:endParaRPr lang="zh-CN" altLang="en-US"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 iptables -t nat -L</a:t>
            </a:r>
          </a:p>
          <a:p>
            <a:r>
              <a:rPr lang="zh-CN" altLang="en-US" sz="1600" dirty="0">
                <a:latin typeface="Times New Roman" panose="02020603050405020304" pitchFamily="18" charset="0"/>
                <a:cs typeface="Times New Roman" panose="02020603050405020304" pitchFamily="18" charset="0"/>
              </a:rPr>
              <a:t>Chain PREROUTING (policy ACCEPT)</a:t>
            </a:r>
          </a:p>
          <a:p>
            <a:r>
              <a:rPr lang="zh-CN" altLang="en-US" sz="1600" dirty="0">
                <a:latin typeface="Times New Roman" panose="02020603050405020304" pitchFamily="18" charset="0"/>
                <a:cs typeface="Times New Roman" panose="02020603050405020304" pitchFamily="18" charset="0"/>
              </a:rPr>
              <a:t>target     prot opt source               destination</a:t>
            </a:r>
          </a:p>
          <a:p>
            <a:r>
              <a:rPr lang="zh-CN" altLang="en-US" sz="1600" dirty="0">
                <a:latin typeface="Times New Roman" panose="02020603050405020304" pitchFamily="18" charset="0"/>
                <a:cs typeface="Times New Roman" panose="02020603050405020304" pitchFamily="18" charset="0"/>
              </a:rPr>
              <a:t>DOCKER     all  --  anywhere             anywhere             ADDRTYPE match dst-type LOCAL</a:t>
            </a:r>
          </a:p>
          <a:p>
            <a:r>
              <a:rPr lang="zh-CN" altLang="en-US" sz="1600" b="1" dirty="0">
                <a:latin typeface="Times New Roman" panose="02020603050405020304" pitchFamily="18" charset="0"/>
                <a:cs typeface="Times New Roman" panose="02020603050405020304" pitchFamily="18" charset="0"/>
              </a:rPr>
              <a:t>DNAT       tcp  --  anywhere             anywhere             tcp dpt:6379 to:192.168.0.4:6379</a:t>
            </a:r>
          </a:p>
          <a:p>
            <a:endParaRPr lang="zh-CN" altLang="en-US"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Chain DOCKER (2 references)</a:t>
            </a:r>
          </a:p>
          <a:p>
            <a:r>
              <a:rPr lang="zh-CN" altLang="en-US" sz="1600" dirty="0">
                <a:latin typeface="Times New Roman" panose="02020603050405020304" pitchFamily="18" charset="0"/>
                <a:cs typeface="Times New Roman" panose="02020603050405020304" pitchFamily="18" charset="0"/>
              </a:rPr>
              <a:t>target     prot opt source               destination</a:t>
            </a:r>
          </a:p>
          <a:p>
            <a:r>
              <a:rPr lang="zh-CN" altLang="en-US" sz="1600" dirty="0">
                <a:latin typeface="Times New Roman" panose="02020603050405020304" pitchFamily="18" charset="0"/>
                <a:cs typeface="Times New Roman" panose="02020603050405020304" pitchFamily="18" charset="0"/>
              </a:rPr>
              <a:t>RETURN     all  --  anywhere             anywhere</a:t>
            </a:r>
          </a:p>
          <a:p>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14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65</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 y="817493"/>
            <a:ext cx="9003323" cy="461665"/>
          </a:xfrm>
          <a:prstGeom prst="rect">
            <a:avLst/>
          </a:prstGeom>
        </p:spPr>
        <p:txBody>
          <a:bodyPr wrap="square">
            <a:spAutoFit/>
          </a:bodyPr>
          <a:lstStyle/>
          <a:p>
            <a:r>
              <a:rPr lang="en-US" altLang="zh-CN" sz="2400" b="1" dirty="0" smtClean="0">
                <a:solidFill>
                  <a:srgbClr val="333333"/>
                </a:solidFill>
                <a:latin typeface="+mn-ea"/>
              </a:rPr>
              <a:t>2</a:t>
            </a:r>
            <a:r>
              <a:rPr lang="zh-CN" altLang="en-US" sz="2400" b="1" dirty="0" smtClean="0">
                <a:solidFill>
                  <a:srgbClr val="333333"/>
                </a:solidFill>
                <a:latin typeface="+mn-ea"/>
              </a:rPr>
              <a:t>、</a:t>
            </a:r>
            <a:r>
              <a:rPr lang="en-US" altLang="zh-CN" sz="2400" b="1" dirty="0" smtClean="0">
                <a:solidFill>
                  <a:srgbClr val="333333"/>
                </a:solidFill>
                <a:latin typeface="+mn-ea"/>
              </a:rPr>
              <a:t>Host</a:t>
            </a:r>
          </a:p>
        </p:txBody>
      </p:sp>
      <p:sp>
        <p:nvSpPr>
          <p:cNvPr id="4" name="矩形 3"/>
          <p:cNvSpPr/>
          <p:nvPr/>
        </p:nvSpPr>
        <p:spPr>
          <a:xfrm>
            <a:off x="481263" y="1279158"/>
            <a:ext cx="8301790" cy="646331"/>
          </a:xfrm>
          <a:prstGeom prst="rect">
            <a:avLst/>
          </a:prstGeom>
        </p:spPr>
        <p:txBody>
          <a:bodyPr wrap="square">
            <a:spAutoFit/>
          </a:bodyPr>
          <a:lstStyle/>
          <a:p>
            <a:r>
              <a:rPr lang="zh-CN" altLang="en-US" dirty="0" smtClean="0">
                <a:solidFill>
                  <a:srgbClr val="333333"/>
                </a:solidFill>
                <a:latin typeface="+mn-ea"/>
              </a:rPr>
              <a:t>容器没有独立的</a:t>
            </a:r>
            <a:r>
              <a:rPr lang="en-US" altLang="zh-CN" dirty="0">
                <a:solidFill>
                  <a:srgbClr val="333333"/>
                </a:solidFill>
                <a:latin typeface="+mn-ea"/>
              </a:rPr>
              <a:t>Network Namespace</a:t>
            </a:r>
            <a:r>
              <a:rPr lang="zh-CN" altLang="en-US" dirty="0" smtClean="0">
                <a:solidFill>
                  <a:srgbClr val="333333"/>
                </a:solidFill>
                <a:latin typeface="+mn-ea"/>
              </a:rPr>
              <a:t>，和</a:t>
            </a:r>
            <a:r>
              <a:rPr lang="zh-CN" altLang="en-US" dirty="0">
                <a:solidFill>
                  <a:srgbClr val="333333"/>
                </a:solidFill>
                <a:latin typeface="+mn-ea"/>
              </a:rPr>
              <a:t>宿主机共</a:t>
            </a:r>
            <a:r>
              <a:rPr lang="zh-CN" altLang="en-US" dirty="0" smtClean="0">
                <a:solidFill>
                  <a:srgbClr val="333333"/>
                </a:solidFill>
                <a:latin typeface="+mn-ea"/>
              </a:rPr>
              <a:t>用</a:t>
            </a:r>
            <a:r>
              <a:rPr lang="en-US" altLang="zh-CN" dirty="0" smtClean="0">
                <a:solidFill>
                  <a:srgbClr val="333333"/>
                </a:solidFill>
                <a:latin typeface="+mn-ea"/>
              </a:rPr>
              <a:t>Network Namespace</a:t>
            </a:r>
            <a:r>
              <a:rPr lang="zh-CN" altLang="en-US" dirty="0" smtClean="0">
                <a:solidFill>
                  <a:srgbClr val="333333"/>
                </a:solidFill>
                <a:latin typeface="+mn-ea"/>
              </a:rPr>
              <a:t>。容器不会</a:t>
            </a:r>
            <a:r>
              <a:rPr lang="zh-CN" altLang="en-US" dirty="0">
                <a:solidFill>
                  <a:srgbClr val="333333"/>
                </a:solidFill>
                <a:latin typeface="+mn-ea"/>
              </a:rPr>
              <a:t>虚拟出自己的网卡，配置自己的</a:t>
            </a:r>
            <a:r>
              <a:rPr lang="en-US" altLang="zh-CN" dirty="0" smtClean="0">
                <a:solidFill>
                  <a:srgbClr val="333333"/>
                </a:solidFill>
                <a:latin typeface="+mn-ea"/>
              </a:rPr>
              <a:t>IP</a:t>
            </a:r>
            <a:r>
              <a:rPr lang="zh-CN" altLang="en-US" dirty="0" smtClean="0">
                <a:solidFill>
                  <a:srgbClr val="333333"/>
                </a:solidFill>
                <a:latin typeface="+mn-ea"/>
              </a:rPr>
              <a:t>，使用</a:t>
            </a:r>
            <a:r>
              <a:rPr lang="zh-CN" altLang="en-US" dirty="0">
                <a:solidFill>
                  <a:srgbClr val="333333"/>
                </a:solidFill>
                <a:latin typeface="+mn-ea"/>
              </a:rPr>
              <a:t>宿主机的</a:t>
            </a:r>
            <a:r>
              <a:rPr lang="en-US" altLang="zh-CN" dirty="0">
                <a:solidFill>
                  <a:srgbClr val="333333"/>
                </a:solidFill>
                <a:latin typeface="+mn-ea"/>
              </a:rPr>
              <a:t>IP</a:t>
            </a:r>
            <a:r>
              <a:rPr lang="zh-CN" altLang="en-US" dirty="0">
                <a:solidFill>
                  <a:srgbClr val="333333"/>
                </a:solidFill>
                <a:latin typeface="+mn-ea"/>
              </a:rPr>
              <a:t>和端口</a:t>
            </a:r>
            <a:r>
              <a:rPr lang="zh-CN" altLang="en-US" dirty="0" smtClean="0">
                <a:solidFill>
                  <a:srgbClr val="333333"/>
                </a:solidFill>
                <a:latin typeface="+mn-ea"/>
              </a:rPr>
              <a:t>。</a:t>
            </a:r>
            <a:endParaRPr lang="zh-CN" altLang="en-US" dirty="0">
              <a:latin typeface="+mn-ea"/>
            </a:endParaRPr>
          </a:p>
        </p:txBody>
      </p:sp>
      <p:pic>
        <p:nvPicPr>
          <p:cNvPr id="5" name="图片 4"/>
          <p:cNvPicPr>
            <a:picLocks noChangeAspect="1"/>
          </p:cNvPicPr>
          <p:nvPr/>
        </p:nvPicPr>
        <p:blipFill>
          <a:blip r:embed="rId3"/>
          <a:stretch>
            <a:fillRect/>
          </a:stretch>
        </p:blipFill>
        <p:spPr>
          <a:xfrm>
            <a:off x="1359567" y="2104859"/>
            <a:ext cx="4988593" cy="3285368"/>
          </a:xfrm>
          <a:prstGeom prst="rect">
            <a:avLst/>
          </a:prstGeom>
        </p:spPr>
      </p:pic>
      <p:sp>
        <p:nvSpPr>
          <p:cNvPr id="7" name="矩形 6"/>
          <p:cNvSpPr/>
          <p:nvPr/>
        </p:nvSpPr>
        <p:spPr>
          <a:xfrm>
            <a:off x="141715" y="5382006"/>
            <a:ext cx="8641337" cy="646331"/>
          </a:xfrm>
          <a:prstGeom prst="rect">
            <a:avLst/>
          </a:prstGeom>
        </p:spPr>
        <p:txBody>
          <a:bodyPr wrap="square">
            <a:spAutoFit/>
          </a:bodyPr>
          <a:lstStyle/>
          <a:p>
            <a:r>
              <a:rPr lang="zh-CN" altLang="en-US" dirty="0" smtClean="0">
                <a:latin typeface="+mn-ea"/>
              </a:rPr>
              <a:t>容器</a:t>
            </a:r>
            <a:r>
              <a:rPr lang="zh-CN" altLang="en-US" dirty="0">
                <a:latin typeface="+mn-ea"/>
              </a:rPr>
              <a:t>可以直接使用宿主机的</a:t>
            </a:r>
            <a:r>
              <a:rPr lang="en-US" altLang="zh-CN" dirty="0">
                <a:latin typeface="+mn-ea"/>
              </a:rPr>
              <a:t>IP</a:t>
            </a:r>
            <a:r>
              <a:rPr lang="zh-CN" altLang="en-US" dirty="0">
                <a:latin typeface="+mn-ea"/>
              </a:rPr>
              <a:t>地址与外界通信，容器内部的服务端口也可以使用宿主机的端口，不需要进行</a:t>
            </a:r>
            <a:r>
              <a:rPr lang="en-US" altLang="zh-CN" dirty="0">
                <a:latin typeface="+mn-ea"/>
              </a:rPr>
              <a:t>NAT</a:t>
            </a:r>
            <a:r>
              <a:rPr lang="zh-CN" altLang="en-US" dirty="0" smtClean="0">
                <a:latin typeface="+mn-ea"/>
              </a:rPr>
              <a:t>，最大优势</a:t>
            </a:r>
            <a:r>
              <a:rPr lang="zh-CN" altLang="en-US" dirty="0">
                <a:latin typeface="+mn-ea"/>
              </a:rPr>
              <a:t>就是网络</a:t>
            </a:r>
            <a:r>
              <a:rPr lang="zh-CN" altLang="en-US" dirty="0" smtClean="0">
                <a:latin typeface="+mn-ea"/>
              </a:rPr>
              <a:t>性能较好</a:t>
            </a:r>
            <a:r>
              <a:rPr lang="zh-CN" altLang="en-US" dirty="0">
                <a:latin typeface="+mn-ea"/>
              </a:rPr>
              <a:t>，</a:t>
            </a:r>
            <a:r>
              <a:rPr lang="zh-CN" altLang="en-US" dirty="0" smtClean="0">
                <a:latin typeface="+mn-ea"/>
              </a:rPr>
              <a:t>但要注意端口冲突问题。</a:t>
            </a:r>
            <a:endParaRPr lang="zh-CN" altLang="en-US" dirty="0">
              <a:latin typeface="+mn-ea"/>
            </a:endParaRPr>
          </a:p>
        </p:txBody>
      </p:sp>
    </p:spTree>
    <p:extLst>
      <p:ext uri="{BB962C8B-B14F-4D97-AF65-F5344CB8AC3E}">
        <p14:creationId xmlns:p14="http://schemas.microsoft.com/office/powerpoint/2010/main" val="24674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66</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0" y="815315"/>
            <a:ext cx="7181850" cy="461665"/>
          </a:xfrm>
          <a:prstGeom prst="rect">
            <a:avLst/>
          </a:prstGeom>
        </p:spPr>
        <p:txBody>
          <a:bodyPr wrap="square">
            <a:spAutoFit/>
          </a:bodyPr>
          <a:lstStyle/>
          <a:p>
            <a:r>
              <a:rPr lang="en-US" altLang="zh-CN" sz="2400" b="1" dirty="0" smtClean="0">
                <a:solidFill>
                  <a:srgbClr val="333333"/>
                </a:solidFill>
                <a:latin typeface="Times New Roman" panose="02020603050405020304" pitchFamily="18" charset="0"/>
                <a:cs typeface="Times New Roman" panose="02020603050405020304" pitchFamily="18" charset="0"/>
              </a:rPr>
              <a:t>3</a:t>
            </a:r>
            <a:r>
              <a:rPr lang="zh-CN" altLang="en-US" sz="2400" b="1" dirty="0" smtClean="0">
                <a:solidFill>
                  <a:srgbClr val="333333"/>
                </a:solidFill>
                <a:latin typeface="Times New Roman" panose="02020603050405020304" pitchFamily="18" charset="0"/>
                <a:cs typeface="Times New Roman" panose="02020603050405020304" pitchFamily="18" charset="0"/>
              </a:rPr>
              <a:t>、</a:t>
            </a:r>
            <a:r>
              <a:rPr lang="en-US" altLang="zh-CN" sz="2400" b="1" dirty="0" smtClean="0">
                <a:solidFill>
                  <a:srgbClr val="333333"/>
                </a:solidFill>
                <a:latin typeface="Times New Roman" panose="02020603050405020304" pitchFamily="18" charset="0"/>
                <a:cs typeface="Times New Roman" panose="02020603050405020304" pitchFamily="18" charset="0"/>
              </a:rPr>
              <a:t>Container</a:t>
            </a:r>
            <a:endParaRPr lang="zh-CN" altLang="en-US" sz="2400" dirty="0">
              <a:latin typeface="Times New Roman" panose="02020603050405020304" pitchFamily="18" charset="0"/>
              <a:cs typeface="Times New Roman" panose="02020603050405020304" pitchFamily="18" charset="0"/>
            </a:endParaRPr>
          </a:p>
        </p:txBody>
      </p:sp>
      <p:pic>
        <p:nvPicPr>
          <p:cNvPr id="4098" name="Picture 2" descr="http://pics5.baidu.com/feed/d043ad4bd11373f0790eb0d4621c08fefbed0465.png?token=771fb99b5c7f0ad26004700cdf0c021d&amp;s=5AA83462038F414B5C55A0DB0300E0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202" y="2200310"/>
            <a:ext cx="3199077" cy="384018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64054" y="1276980"/>
            <a:ext cx="8241796" cy="923330"/>
          </a:xfrm>
          <a:prstGeom prst="rect">
            <a:avLst/>
          </a:prstGeom>
        </p:spPr>
        <p:txBody>
          <a:bodyPr wrap="square">
            <a:spAutoFit/>
          </a:bodyPr>
          <a:lstStyle/>
          <a:p>
            <a:r>
              <a:rPr lang="zh-CN" altLang="en-US" dirty="0" smtClean="0">
                <a:solidFill>
                  <a:srgbClr val="333333"/>
                </a:solidFill>
                <a:latin typeface="arial" panose="020B0604020202020204" pitchFamily="34" charset="0"/>
              </a:rPr>
              <a:t>指定</a:t>
            </a:r>
            <a:r>
              <a:rPr lang="zh-CN" altLang="en-US" dirty="0">
                <a:solidFill>
                  <a:srgbClr val="333333"/>
                </a:solidFill>
                <a:latin typeface="arial" panose="020B0604020202020204" pitchFamily="34" charset="0"/>
              </a:rPr>
              <a:t>新创建的容器和已经存在的容器共享一个</a:t>
            </a:r>
            <a:r>
              <a:rPr lang="en-US" altLang="zh-CN" dirty="0">
                <a:solidFill>
                  <a:srgbClr val="333333"/>
                </a:solidFill>
                <a:latin typeface="arial" panose="020B0604020202020204" pitchFamily="34" charset="0"/>
              </a:rPr>
              <a:t>Network Namespace</a:t>
            </a:r>
            <a:r>
              <a:rPr lang="zh-CN" altLang="en-US" dirty="0" smtClean="0">
                <a:solidFill>
                  <a:srgbClr val="333333"/>
                </a:solidFill>
                <a:latin typeface="arial" panose="020B0604020202020204" pitchFamily="34" charset="0"/>
              </a:rPr>
              <a:t>，即和指定</a:t>
            </a:r>
            <a:r>
              <a:rPr lang="zh-CN" altLang="en-US" dirty="0">
                <a:solidFill>
                  <a:srgbClr val="333333"/>
                </a:solidFill>
                <a:latin typeface="arial" panose="020B0604020202020204" pitchFamily="34" charset="0"/>
              </a:rPr>
              <a:t>的容器共享</a:t>
            </a:r>
            <a:r>
              <a:rPr lang="en-US" altLang="zh-CN" dirty="0">
                <a:solidFill>
                  <a:srgbClr val="333333"/>
                </a:solidFill>
                <a:latin typeface="arial" panose="020B0604020202020204" pitchFamily="34" charset="0"/>
              </a:rPr>
              <a:t>IP</a:t>
            </a:r>
            <a:r>
              <a:rPr lang="zh-CN" altLang="en-US" dirty="0">
                <a:solidFill>
                  <a:srgbClr val="333333"/>
                </a:solidFill>
                <a:latin typeface="arial" panose="020B0604020202020204" pitchFamily="34" charset="0"/>
              </a:rPr>
              <a:t>、端口范围等</a:t>
            </a:r>
            <a:r>
              <a:rPr lang="zh-CN" altLang="en-US" dirty="0" smtClean="0">
                <a:solidFill>
                  <a:srgbClr val="333333"/>
                </a:solidFill>
                <a:latin typeface="arial" panose="020B0604020202020204" pitchFamily="34" charset="0"/>
              </a:rPr>
              <a:t>。两</a:t>
            </a:r>
            <a:r>
              <a:rPr lang="zh-CN" altLang="en-US" dirty="0">
                <a:solidFill>
                  <a:srgbClr val="333333"/>
                </a:solidFill>
                <a:latin typeface="arial" panose="020B0604020202020204" pitchFamily="34" charset="0"/>
              </a:rPr>
              <a:t>个容器除了</a:t>
            </a:r>
            <a:r>
              <a:rPr lang="zh-CN" altLang="en-US" dirty="0" smtClean="0">
                <a:solidFill>
                  <a:srgbClr val="333333"/>
                </a:solidFill>
                <a:latin typeface="arial" panose="020B0604020202020204" pitchFamily="34" charset="0"/>
              </a:rPr>
              <a:t>网络，</a:t>
            </a:r>
            <a:r>
              <a:rPr lang="zh-CN" altLang="en-US" dirty="0">
                <a:solidFill>
                  <a:srgbClr val="333333"/>
                </a:solidFill>
                <a:latin typeface="arial" panose="020B0604020202020204" pitchFamily="34" charset="0"/>
              </a:rPr>
              <a:t>其他的</a:t>
            </a:r>
            <a:r>
              <a:rPr lang="zh-CN" altLang="en-US" dirty="0" smtClean="0">
                <a:solidFill>
                  <a:srgbClr val="333333"/>
                </a:solidFill>
                <a:latin typeface="arial" panose="020B0604020202020204" pitchFamily="34" charset="0"/>
              </a:rPr>
              <a:t>还是隔离</a:t>
            </a:r>
            <a:r>
              <a:rPr lang="zh-CN" altLang="en-US" dirty="0">
                <a:solidFill>
                  <a:srgbClr val="333333"/>
                </a:solidFill>
                <a:latin typeface="arial" panose="020B0604020202020204" pitchFamily="34" charset="0"/>
              </a:rPr>
              <a:t>。两个容器的进程可以通过宿主机的</a:t>
            </a:r>
            <a:r>
              <a:rPr lang="en-US" altLang="zh-CN" dirty="0">
                <a:solidFill>
                  <a:srgbClr val="333333"/>
                </a:solidFill>
                <a:latin typeface="arial" panose="020B0604020202020204" pitchFamily="34" charset="0"/>
              </a:rPr>
              <a:t>lo</a:t>
            </a:r>
            <a:r>
              <a:rPr lang="zh-CN" altLang="en-US" dirty="0">
                <a:solidFill>
                  <a:srgbClr val="333333"/>
                </a:solidFill>
                <a:latin typeface="arial" panose="020B0604020202020204" pitchFamily="34" charset="0"/>
              </a:rPr>
              <a:t>网卡设备进行通信</a:t>
            </a:r>
            <a:endParaRPr lang="zh-CN" altLang="en-US" dirty="0"/>
          </a:p>
        </p:txBody>
      </p:sp>
    </p:spTree>
    <p:extLst>
      <p:ext uri="{BB962C8B-B14F-4D97-AF65-F5344CB8AC3E}">
        <p14:creationId xmlns:p14="http://schemas.microsoft.com/office/powerpoint/2010/main" val="61075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67</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16284" y="793375"/>
            <a:ext cx="9027715" cy="461665"/>
          </a:xfrm>
          <a:prstGeom prst="rect">
            <a:avLst/>
          </a:prstGeom>
        </p:spPr>
        <p:txBody>
          <a:bodyPr wrap="square">
            <a:spAutoFit/>
          </a:bodyPr>
          <a:lstStyle/>
          <a:p>
            <a:r>
              <a:rPr lang="en-US" altLang="zh-CN" sz="2400" b="1" dirty="0" smtClean="0">
                <a:solidFill>
                  <a:srgbClr val="333333"/>
                </a:solidFill>
                <a:latin typeface="+mn-ea"/>
              </a:rPr>
              <a:t>4</a:t>
            </a:r>
            <a:r>
              <a:rPr lang="zh-CN" altLang="en-US" sz="2400" b="1" dirty="0" smtClean="0">
                <a:solidFill>
                  <a:srgbClr val="333333"/>
                </a:solidFill>
                <a:latin typeface="+mn-ea"/>
              </a:rPr>
              <a:t>、</a:t>
            </a:r>
            <a:r>
              <a:rPr lang="en-US" altLang="zh-CN" sz="2400" b="1" dirty="0" smtClean="0">
                <a:solidFill>
                  <a:srgbClr val="333333"/>
                </a:solidFill>
                <a:latin typeface="+mn-ea"/>
              </a:rPr>
              <a:t>None</a:t>
            </a:r>
            <a:endParaRPr lang="zh-CN" altLang="en-US" sz="2400" dirty="0">
              <a:latin typeface="+mn-ea"/>
            </a:endParaRPr>
          </a:p>
        </p:txBody>
      </p:sp>
      <p:pic>
        <p:nvPicPr>
          <p:cNvPr id="5122" name="Picture 2" descr="http://pics4.baidu.com/feed/54fbb2fb43166d22e395a02d8f304af29152d246.png?token=0a1e3eda20a3b8cb5ca1828bc127ebaf&amp;s=58823C7243364C2B185DF1CA0300C0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470" y="2086037"/>
            <a:ext cx="3132779" cy="37429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71500" y="1162707"/>
            <a:ext cx="8248650" cy="923330"/>
          </a:xfrm>
          <a:prstGeom prst="rect">
            <a:avLst/>
          </a:prstGeom>
        </p:spPr>
        <p:txBody>
          <a:bodyPr wrap="square">
            <a:spAutoFit/>
          </a:bodyPr>
          <a:lstStyle/>
          <a:p>
            <a:r>
              <a:rPr lang="en-US" altLang="zh-CN" dirty="0" smtClean="0">
                <a:solidFill>
                  <a:srgbClr val="333333"/>
                </a:solidFill>
                <a:latin typeface="+mn-ea"/>
              </a:rPr>
              <a:t>Docker</a:t>
            </a:r>
            <a:r>
              <a:rPr lang="zh-CN" altLang="en-US" dirty="0">
                <a:solidFill>
                  <a:srgbClr val="333333"/>
                </a:solidFill>
                <a:latin typeface="+mn-ea"/>
              </a:rPr>
              <a:t>容器拥有自己的</a:t>
            </a:r>
            <a:r>
              <a:rPr lang="en-US" altLang="zh-CN" dirty="0">
                <a:solidFill>
                  <a:srgbClr val="333333"/>
                </a:solidFill>
                <a:latin typeface="+mn-ea"/>
              </a:rPr>
              <a:t>Network Namespace</a:t>
            </a:r>
            <a:r>
              <a:rPr lang="zh-CN" altLang="en-US" dirty="0">
                <a:solidFill>
                  <a:srgbClr val="333333"/>
                </a:solidFill>
                <a:latin typeface="+mn-ea"/>
              </a:rPr>
              <a:t>，</a:t>
            </a:r>
            <a:r>
              <a:rPr lang="zh-CN" altLang="en-US" dirty="0" smtClean="0">
                <a:solidFill>
                  <a:srgbClr val="333333"/>
                </a:solidFill>
                <a:latin typeface="+mn-ea"/>
              </a:rPr>
              <a:t>但并不</a:t>
            </a:r>
            <a:r>
              <a:rPr lang="zh-CN" altLang="en-US" dirty="0">
                <a:solidFill>
                  <a:srgbClr val="333333"/>
                </a:solidFill>
                <a:latin typeface="+mn-ea"/>
              </a:rPr>
              <a:t>为</a:t>
            </a:r>
            <a:r>
              <a:rPr lang="en-US" altLang="zh-CN" dirty="0">
                <a:solidFill>
                  <a:srgbClr val="333333"/>
                </a:solidFill>
                <a:latin typeface="+mn-ea"/>
              </a:rPr>
              <a:t>Docker</a:t>
            </a:r>
            <a:r>
              <a:rPr lang="zh-CN" altLang="en-US" dirty="0">
                <a:solidFill>
                  <a:srgbClr val="333333"/>
                </a:solidFill>
                <a:latin typeface="+mn-ea"/>
              </a:rPr>
              <a:t>容器进行任何网络配置</a:t>
            </a:r>
            <a:r>
              <a:rPr lang="zh-CN" altLang="en-US" dirty="0" smtClean="0">
                <a:solidFill>
                  <a:srgbClr val="333333"/>
                </a:solidFill>
                <a:latin typeface="+mn-ea"/>
              </a:rPr>
              <a:t>。即</a:t>
            </a:r>
            <a:r>
              <a:rPr lang="en-US" altLang="zh-CN" dirty="0" smtClean="0">
                <a:solidFill>
                  <a:srgbClr val="333333"/>
                </a:solidFill>
                <a:latin typeface="+mn-ea"/>
              </a:rPr>
              <a:t>Docker</a:t>
            </a:r>
            <a:r>
              <a:rPr lang="zh-CN" altLang="en-US" dirty="0">
                <a:solidFill>
                  <a:srgbClr val="333333"/>
                </a:solidFill>
                <a:latin typeface="+mn-ea"/>
              </a:rPr>
              <a:t>容器没有网卡、</a:t>
            </a:r>
            <a:r>
              <a:rPr lang="en-US" altLang="zh-CN" dirty="0">
                <a:solidFill>
                  <a:srgbClr val="333333"/>
                </a:solidFill>
                <a:latin typeface="+mn-ea"/>
              </a:rPr>
              <a:t>IP</a:t>
            </a:r>
            <a:r>
              <a:rPr lang="zh-CN" altLang="en-US" dirty="0">
                <a:solidFill>
                  <a:srgbClr val="333333"/>
                </a:solidFill>
                <a:latin typeface="+mn-ea"/>
              </a:rPr>
              <a:t>、路由等信息。</a:t>
            </a:r>
            <a:r>
              <a:rPr lang="zh-CN" altLang="en-US" dirty="0" smtClean="0">
                <a:solidFill>
                  <a:srgbClr val="333333"/>
                </a:solidFill>
                <a:latin typeface="+mn-ea"/>
              </a:rPr>
              <a:t>需要手动为</a:t>
            </a:r>
            <a:r>
              <a:rPr lang="en-US" altLang="zh-CN" dirty="0">
                <a:solidFill>
                  <a:srgbClr val="333333"/>
                </a:solidFill>
                <a:latin typeface="+mn-ea"/>
              </a:rPr>
              <a:t>Docker</a:t>
            </a:r>
            <a:r>
              <a:rPr lang="zh-CN" altLang="en-US" dirty="0">
                <a:solidFill>
                  <a:srgbClr val="333333"/>
                </a:solidFill>
                <a:latin typeface="+mn-ea"/>
              </a:rPr>
              <a:t>容器添加网卡、配置</a:t>
            </a:r>
            <a:r>
              <a:rPr lang="en-US" altLang="zh-CN" dirty="0">
                <a:solidFill>
                  <a:srgbClr val="333333"/>
                </a:solidFill>
                <a:latin typeface="+mn-ea"/>
              </a:rPr>
              <a:t>IP</a:t>
            </a:r>
            <a:r>
              <a:rPr lang="zh-CN" altLang="en-US" dirty="0">
                <a:solidFill>
                  <a:srgbClr val="333333"/>
                </a:solidFill>
                <a:latin typeface="+mn-ea"/>
              </a:rPr>
              <a:t>等</a:t>
            </a:r>
            <a:endParaRPr lang="zh-CN" altLang="en-US" dirty="0">
              <a:latin typeface="+mn-ea"/>
            </a:endParaRPr>
          </a:p>
        </p:txBody>
      </p:sp>
    </p:spTree>
    <p:extLst>
      <p:ext uri="{BB962C8B-B14F-4D97-AF65-F5344CB8AC3E}">
        <p14:creationId xmlns:p14="http://schemas.microsoft.com/office/powerpoint/2010/main" val="393990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68</a:t>
            </a:fld>
            <a:endParaRPr lang="zh-CN" altLang="en-US" dirty="0"/>
          </a:p>
        </p:txBody>
      </p:sp>
      <p:sp>
        <p:nvSpPr>
          <p:cNvPr id="3" name="Rectangle 2_1"/>
          <p:cNvSpPr/>
          <p:nvPr/>
        </p:nvSpPr>
        <p:spPr>
          <a:xfrm>
            <a:off x="199435" y="96020"/>
            <a:ext cx="2539478"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2.5.2 </a:t>
            </a:r>
            <a:r>
              <a:rPr lang="zh-CN" altLang="en-US" sz="2400" b="1" spc="225" dirty="0">
                <a:solidFill>
                  <a:schemeClr val="bg1"/>
                </a:solidFill>
                <a:latin typeface="微软雅黑" panose="020B0503020204020204" pitchFamily="34" charset="-122"/>
                <a:ea typeface="微软雅黑" panose="020B0503020204020204" pitchFamily="34" charset="-122"/>
              </a:rPr>
              <a:t>网络</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426099" y="4977510"/>
            <a:ext cx="8717901" cy="1200329"/>
          </a:xfrm>
          <a:prstGeom prst="rect">
            <a:avLst/>
          </a:prstGeom>
        </p:spPr>
        <p:txBody>
          <a:bodyPr wrap="square">
            <a:spAutoFit/>
          </a:bodyPr>
          <a:lstStyle/>
          <a:p>
            <a:pPr algn="just"/>
            <a:r>
              <a:rPr lang="en-US" altLang="zh-CN" dirty="0" smtClean="0"/>
              <a:t>3</a:t>
            </a:r>
            <a:r>
              <a:rPr lang="zh-CN" altLang="en-US" dirty="0" smtClean="0"/>
              <a:t>个组件：</a:t>
            </a:r>
            <a:r>
              <a:rPr lang="en-US" altLang="zh-CN" dirty="0" smtClean="0"/>
              <a:t>Sandbox</a:t>
            </a:r>
            <a:r>
              <a:rPr lang="zh-CN" altLang="en-US" dirty="0"/>
              <a:t>、</a:t>
            </a:r>
            <a:r>
              <a:rPr lang="en-US" altLang="zh-CN" dirty="0"/>
              <a:t>Endpoint </a:t>
            </a:r>
            <a:r>
              <a:rPr lang="zh-CN" altLang="en-US" dirty="0"/>
              <a:t>和 </a:t>
            </a:r>
            <a:r>
              <a:rPr lang="en-US" altLang="zh-CN" dirty="0" smtClean="0"/>
              <a:t>Network</a:t>
            </a:r>
            <a:r>
              <a:rPr lang="zh-CN" altLang="en-US" dirty="0" smtClean="0"/>
              <a:t>。每个容器包含</a:t>
            </a:r>
            <a:r>
              <a:rPr lang="zh-CN" altLang="en-US" dirty="0"/>
              <a:t>一个 </a:t>
            </a:r>
            <a:r>
              <a:rPr lang="en-US" altLang="zh-CN" dirty="0"/>
              <a:t>Sandbox</a:t>
            </a:r>
            <a:r>
              <a:rPr lang="zh-CN" altLang="en-US" dirty="0" smtClean="0"/>
              <a:t>，存储网络</a:t>
            </a:r>
            <a:r>
              <a:rPr lang="zh-CN" altLang="en-US" dirty="0"/>
              <a:t>栈配置，包括</a:t>
            </a:r>
            <a:r>
              <a:rPr lang="zh-CN" altLang="en-US" dirty="0" smtClean="0"/>
              <a:t>容器接口</a:t>
            </a:r>
            <a:r>
              <a:rPr lang="zh-CN" altLang="en-US" dirty="0"/>
              <a:t>、路由表和 </a:t>
            </a:r>
            <a:r>
              <a:rPr lang="en-US" altLang="zh-CN" dirty="0"/>
              <a:t>DNS </a:t>
            </a:r>
            <a:r>
              <a:rPr lang="zh-CN" altLang="en-US" dirty="0" smtClean="0"/>
              <a:t>设置。</a:t>
            </a:r>
            <a:r>
              <a:rPr lang="en-US" altLang="zh-CN" dirty="0" smtClean="0"/>
              <a:t>Sandbox </a:t>
            </a:r>
            <a:r>
              <a:rPr lang="zh-CN" altLang="en-US" dirty="0" smtClean="0"/>
              <a:t>可能有</a:t>
            </a:r>
            <a:r>
              <a:rPr lang="zh-CN" altLang="en-US" dirty="0"/>
              <a:t>一个或多个 </a:t>
            </a:r>
            <a:r>
              <a:rPr lang="en-US" altLang="zh-CN" dirty="0" smtClean="0"/>
              <a:t>Endpoint</a:t>
            </a:r>
            <a:r>
              <a:rPr lang="zh-CN" altLang="en-US" dirty="0" smtClean="0"/>
              <a:t>（虚拟</a:t>
            </a:r>
            <a:r>
              <a:rPr lang="zh-CN" altLang="en-US" dirty="0"/>
              <a:t>的网卡 </a:t>
            </a:r>
            <a:r>
              <a:rPr lang="en-US" altLang="zh-CN" dirty="0" err="1" smtClean="0"/>
              <a:t>veth</a:t>
            </a:r>
            <a:r>
              <a:rPr lang="zh-CN" altLang="en-US" dirty="0" smtClean="0"/>
              <a:t>），</a:t>
            </a:r>
            <a:r>
              <a:rPr lang="en-US" altLang="zh-CN" dirty="0"/>
              <a:t>Sandbox </a:t>
            </a:r>
            <a:r>
              <a:rPr lang="zh-CN" altLang="en-US" dirty="0"/>
              <a:t>通过 </a:t>
            </a:r>
            <a:r>
              <a:rPr lang="en-US" altLang="zh-CN" dirty="0"/>
              <a:t>Endpoint </a:t>
            </a:r>
            <a:r>
              <a:rPr lang="zh-CN" altLang="en-US" dirty="0"/>
              <a:t>加入到对应的</a:t>
            </a:r>
            <a:r>
              <a:rPr lang="zh-CN" altLang="en-US" dirty="0" smtClean="0"/>
              <a:t>网络（</a:t>
            </a:r>
            <a:r>
              <a:rPr lang="en-US" altLang="zh-CN" dirty="0" smtClean="0"/>
              <a:t>Linux </a:t>
            </a:r>
            <a:r>
              <a:rPr lang="zh-CN" altLang="en-US" dirty="0"/>
              <a:t>网桥或者 </a:t>
            </a:r>
            <a:r>
              <a:rPr lang="en-US" altLang="zh-CN" dirty="0" smtClean="0"/>
              <a:t>VLAN</a:t>
            </a:r>
            <a:r>
              <a:rPr lang="zh-CN" altLang="en-US" dirty="0" smtClean="0"/>
              <a:t>）。</a:t>
            </a:r>
            <a:endParaRPr lang="en-US" altLang="zh-CN" b="0" i="0" dirty="0">
              <a:solidFill>
                <a:srgbClr val="333333"/>
              </a:solidFill>
              <a:effectLst/>
              <a:latin typeface="arial" panose="020B0604020202020204" pitchFamily="34" charset="0"/>
            </a:endParaRPr>
          </a:p>
        </p:txBody>
      </p:sp>
      <p:sp>
        <p:nvSpPr>
          <p:cNvPr id="5" name="矩形 4"/>
          <p:cNvSpPr/>
          <p:nvPr/>
        </p:nvSpPr>
        <p:spPr>
          <a:xfrm>
            <a:off x="426099" y="819800"/>
            <a:ext cx="1289135" cy="461665"/>
          </a:xfrm>
          <a:prstGeom prst="rect">
            <a:avLst/>
          </a:prstGeom>
        </p:spPr>
        <p:txBody>
          <a:bodyPr wrap="none">
            <a:spAutoFit/>
          </a:bodyPr>
          <a:lstStyle/>
          <a:p>
            <a:r>
              <a:rPr lang="en-US" altLang="zh-CN" sz="2400" b="1" dirty="0" smtClean="0">
                <a:latin typeface="+mn-ea"/>
              </a:rPr>
              <a:t>5</a:t>
            </a:r>
            <a:r>
              <a:rPr lang="zh-CN" altLang="en-US" sz="2400" b="1" dirty="0" smtClean="0">
                <a:latin typeface="+mn-ea"/>
              </a:rPr>
              <a:t>、实现</a:t>
            </a:r>
            <a:endParaRPr lang="en-US" altLang="zh-CN" sz="2400" b="1" i="0" dirty="0">
              <a:effectLst/>
              <a:latin typeface="+mn-ea"/>
            </a:endParaRPr>
          </a:p>
        </p:txBody>
      </p:sp>
      <p:sp>
        <p:nvSpPr>
          <p:cNvPr id="6" name="矩形 5"/>
          <p:cNvSpPr/>
          <p:nvPr/>
        </p:nvSpPr>
        <p:spPr>
          <a:xfrm>
            <a:off x="410772" y="1208651"/>
            <a:ext cx="8733228" cy="369332"/>
          </a:xfrm>
          <a:prstGeom prst="rect">
            <a:avLst/>
          </a:prstGeom>
        </p:spPr>
        <p:txBody>
          <a:bodyPr wrap="square">
            <a:spAutoFit/>
          </a:bodyPr>
          <a:lstStyle/>
          <a:p>
            <a:r>
              <a:rPr lang="zh-CN" altLang="en-US" dirty="0" smtClean="0">
                <a:latin typeface="+mn-ea"/>
              </a:rPr>
              <a:t>通过</a:t>
            </a:r>
            <a:r>
              <a:rPr lang="en-US" altLang="zh-CN" dirty="0" err="1" smtClean="0">
                <a:latin typeface="+mn-ea"/>
              </a:rPr>
              <a:t>libnetwork</a:t>
            </a:r>
            <a:r>
              <a:rPr lang="en-US" altLang="zh-CN" dirty="0" smtClean="0">
                <a:latin typeface="+mn-ea"/>
              </a:rPr>
              <a:t> </a:t>
            </a:r>
            <a:r>
              <a:rPr lang="zh-CN" altLang="en-US" dirty="0" smtClean="0">
                <a:latin typeface="+mn-ea"/>
              </a:rPr>
              <a:t>实现不同容器的网络连接，为应用提供</a:t>
            </a:r>
            <a:r>
              <a:rPr lang="zh-CN" altLang="en-US" dirty="0">
                <a:latin typeface="+mn-ea"/>
              </a:rPr>
              <a:t>一致的编程</a:t>
            </a:r>
            <a:r>
              <a:rPr lang="zh-CN" altLang="en-US" dirty="0" smtClean="0">
                <a:latin typeface="+mn-ea"/>
              </a:rPr>
              <a:t>接口。</a:t>
            </a:r>
            <a:endParaRPr lang="zh-CN" altLang="en-US" dirty="0">
              <a:latin typeface="+mn-ea"/>
            </a:endParaRPr>
          </a:p>
        </p:txBody>
      </p:sp>
      <p:pic>
        <p:nvPicPr>
          <p:cNvPr id="7" name="图片 6"/>
          <p:cNvPicPr>
            <a:picLocks noChangeAspect="1"/>
          </p:cNvPicPr>
          <p:nvPr/>
        </p:nvPicPr>
        <p:blipFill>
          <a:blip r:embed="rId3"/>
          <a:stretch>
            <a:fillRect/>
          </a:stretch>
        </p:blipFill>
        <p:spPr>
          <a:xfrm>
            <a:off x="775891" y="1854982"/>
            <a:ext cx="7519987" cy="3060184"/>
          </a:xfrm>
          <a:prstGeom prst="rect">
            <a:avLst/>
          </a:prstGeom>
        </p:spPr>
      </p:pic>
    </p:spTree>
    <p:extLst>
      <p:ext uri="{BB962C8B-B14F-4D97-AF65-F5344CB8AC3E}">
        <p14:creationId xmlns:p14="http://schemas.microsoft.com/office/powerpoint/2010/main" val="20668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69</a:t>
            </a:fld>
            <a:endParaRPr lang="zh-CN" altLang="en-US" dirty="0"/>
          </a:p>
        </p:txBody>
      </p:sp>
      <p:sp>
        <p:nvSpPr>
          <p:cNvPr id="3" name="Rectangle 2_1"/>
          <p:cNvSpPr/>
          <p:nvPr/>
        </p:nvSpPr>
        <p:spPr>
          <a:xfrm>
            <a:off x="199435" y="96020"/>
            <a:ext cx="489589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2.5.3 </a:t>
            </a:r>
            <a:r>
              <a:rPr lang="zh-CN" altLang="en-US" sz="2400" b="1" spc="225" dirty="0" smtClean="0">
                <a:solidFill>
                  <a:schemeClr val="bg1"/>
                </a:solidFill>
                <a:latin typeface="微软雅黑" panose="020B0503020204020204" pitchFamily="34" charset="-122"/>
                <a:ea typeface="微软雅黑" panose="020B0503020204020204" pitchFamily="34" charset="-122"/>
              </a:rPr>
              <a:t>挂载点（文件</a:t>
            </a:r>
            <a:r>
              <a:rPr lang="zh-CN" altLang="en-US" sz="2400" b="1" spc="225" dirty="0">
                <a:solidFill>
                  <a:schemeClr val="bg1"/>
                </a:solidFill>
                <a:latin typeface="微软雅黑" panose="020B0503020204020204" pitchFamily="34" charset="-122"/>
                <a:ea typeface="微软雅黑" panose="020B0503020204020204" pitchFamily="34" charset="-122"/>
              </a:rPr>
              <a:t>系统</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268684" y="760682"/>
            <a:ext cx="8875315" cy="923330"/>
          </a:xfrm>
          <a:prstGeom prst="rect">
            <a:avLst/>
          </a:prstGeom>
        </p:spPr>
        <p:txBody>
          <a:bodyPr wrap="square">
            <a:spAutoFit/>
          </a:bodyPr>
          <a:lstStyle/>
          <a:p>
            <a:r>
              <a:rPr lang="zh-CN" altLang="en-US" dirty="0" smtClean="0"/>
              <a:t>在</a:t>
            </a:r>
            <a:r>
              <a:rPr lang="zh-CN" altLang="en-US" dirty="0"/>
              <a:t>新的进程中创建隔离的挂载点命名</a:t>
            </a:r>
            <a:r>
              <a:rPr lang="zh-CN" altLang="en-US" dirty="0" smtClean="0"/>
              <a:t>空间</a:t>
            </a:r>
            <a:r>
              <a:rPr lang="zh-CN" altLang="en-US" dirty="0"/>
              <a:t>，</a:t>
            </a:r>
            <a:r>
              <a:rPr lang="zh-CN" altLang="en-US" dirty="0" smtClean="0"/>
              <a:t>在 </a:t>
            </a:r>
            <a:r>
              <a:rPr lang="en-US" altLang="zh-CN" dirty="0"/>
              <a:t>clone </a:t>
            </a:r>
            <a:r>
              <a:rPr lang="zh-CN" altLang="en-US" dirty="0"/>
              <a:t>函数中传入 </a:t>
            </a:r>
            <a:r>
              <a:rPr lang="en-US" altLang="zh-CN" dirty="0"/>
              <a:t>CLONE_NEWNS</a:t>
            </a:r>
            <a:r>
              <a:rPr lang="zh-CN" altLang="en-US" dirty="0" smtClean="0"/>
              <a:t>，</a:t>
            </a:r>
            <a:r>
              <a:rPr lang="zh-CN" altLang="en-US" dirty="0"/>
              <a:t>此时</a:t>
            </a:r>
            <a:r>
              <a:rPr lang="zh-CN" altLang="en-US" dirty="0" smtClean="0"/>
              <a:t>子</a:t>
            </a:r>
            <a:r>
              <a:rPr lang="zh-CN" altLang="en-US" dirty="0"/>
              <a:t>进程</a:t>
            </a:r>
            <a:r>
              <a:rPr lang="zh-CN" altLang="en-US" dirty="0" smtClean="0"/>
              <a:t>就得到</a:t>
            </a:r>
            <a:r>
              <a:rPr lang="zh-CN" altLang="en-US" dirty="0"/>
              <a:t>父进程挂载点的拷贝</a:t>
            </a:r>
            <a:r>
              <a:rPr lang="zh-CN" altLang="en-US" dirty="0" smtClean="0"/>
              <a:t>，</a:t>
            </a:r>
            <a:r>
              <a:rPr lang="zh-CN" altLang="en-US" dirty="0"/>
              <a:t>如</a:t>
            </a:r>
            <a:r>
              <a:rPr lang="zh-CN" altLang="en-US" dirty="0" smtClean="0"/>
              <a:t>不</a:t>
            </a:r>
            <a:r>
              <a:rPr lang="zh-CN" altLang="en-US" dirty="0"/>
              <a:t>传入这个</a:t>
            </a:r>
            <a:r>
              <a:rPr lang="zh-CN" altLang="en-US" dirty="0" smtClean="0"/>
              <a:t>参数，子</a:t>
            </a:r>
            <a:r>
              <a:rPr lang="zh-CN" altLang="en-US" dirty="0"/>
              <a:t>进程对文件系统的</a:t>
            </a:r>
            <a:r>
              <a:rPr lang="zh-CN" altLang="en-US" dirty="0" smtClean="0"/>
              <a:t>读写会同步到父</a:t>
            </a:r>
            <a:r>
              <a:rPr lang="zh-CN" altLang="en-US" dirty="0"/>
              <a:t>进程以及整个主机的文件系统。</a:t>
            </a:r>
          </a:p>
        </p:txBody>
      </p:sp>
      <p:pic>
        <p:nvPicPr>
          <p:cNvPr id="8" name="图片 7"/>
          <p:cNvPicPr>
            <a:picLocks noChangeAspect="1"/>
          </p:cNvPicPr>
          <p:nvPr/>
        </p:nvPicPr>
        <p:blipFill>
          <a:blip r:embed="rId3"/>
          <a:stretch>
            <a:fillRect/>
          </a:stretch>
        </p:blipFill>
        <p:spPr>
          <a:xfrm>
            <a:off x="4706341" y="1887009"/>
            <a:ext cx="3883983" cy="3730072"/>
          </a:xfrm>
          <a:prstGeom prst="rect">
            <a:avLst/>
          </a:prstGeom>
        </p:spPr>
      </p:pic>
      <p:sp>
        <p:nvSpPr>
          <p:cNvPr id="4" name="矩形 3"/>
          <p:cNvSpPr/>
          <p:nvPr/>
        </p:nvSpPr>
        <p:spPr>
          <a:xfrm>
            <a:off x="199435" y="2705157"/>
            <a:ext cx="4336450" cy="923330"/>
          </a:xfrm>
          <a:prstGeom prst="rect">
            <a:avLst/>
          </a:prstGeom>
        </p:spPr>
        <p:txBody>
          <a:bodyPr wrap="square">
            <a:spAutoFit/>
          </a:bodyPr>
          <a:lstStyle/>
          <a:p>
            <a:r>
              <a:rPr lang="zh-CN" altLang="en-US" dirty="0">
                <a:latin typeface="+mn-ea"/>
              </a:rPr>
              <a:t>启动</a:t>
            </a:r>
            <a:r>
              <a:rPr lang="zh-CN" altLang="en-US" dirty="0" smtClean="0">
                <a:latin typeface="+mn-ea"/>
              </a:rPr>
              <a:t>容器需要使用根</a:t>
            </a:r>
            <a:r>
              <a:rPr lang="zh-CN" altLang="en-US" dirty="0">
                <a:latin typeface="+mn-ea"/>
              </a:rPr>
              <a:t>文件系统（</a:t>
            </a:r>
            <a:r>
              <a:rPr lang="en-US" altLang="zh-CN" dirty="0" err="1">
                <a:latin typeface="+mn-ea"/>
              </a:rPr>
              <a:t>rootfs</a:t>
            </a:r>
            <a:r>
              <a:rPr lang="zh-CN" altLang="en-US" dirty="0" smtClean="0">
                <a:latin typeface="+mn-ea"/>
              </a:rPr>
              <a:t>）创建</a:t>
            </a:r>
            <a:r>
              <a:rPr lang="zh-CN" altLang="en-US" dirty="0">
                <a:latin typeface="+mn-ea"/>
              </a:rPr>
              <a:t>一个新的进程，所有二进制的执行都必须在这个根文件系统中。</a:t>
            </a:r>
          </a:p>
        </p:txBody>
      </p:sp>
    </p:spTree>
    <p:extLst>
      <p:ext uri="{BB962C8B-B14F-4D97-AF65-F5344CB8AC3E}">
        <p14:creationId xmlns:p14="http://schemas.microsoft.com/office/powerpoint/2010/main" val="225267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7</a:t>
            </a:fld>
            <a:endParaRPr lang="zh-CN" altLang="en-US" dirty="0"/>
          </a:p>
        </p:txBody>
      </p:sp>
      <p:sp>
        <p:nvSpPr>
          <p:cNvPr id="2" name="矩形 1"/>
          <p:cNvSpPr/>
          <p:nvPr/>
        </p:nvSpPr>
        <p:spPr>
          <a:xfrm>
            <a:off x="2733626" y="1047742"/>
            <a:ext cx="2646878" cy="461665"/>
          </a:xfrm>
          <a:prstGeom prst="rect">
            <a:avLst/>
          </a:prstGeom>
        </p:spPr>
        <p:txBody>
          <a:bodyPr wrap="none">
            <a:spAutoFit/>
          </a:bodyPr>
          <a:lstStyle/>
          <a:p>
            <a:r>
              <a:rPr lang="zh-CN" altLang="zh-CN" sz="2400" b="1" dirty="0"/>
              <a:t>云基础设施安全性</a:t>
            </a:r>
            <a:endParaRPr lang="zh-CN" altLang="en-US" sz="2400" b="1" dirty="0"/>
          </a:p>
        </p:txBody>
      </p:sp>
      <p:graphicFrame>
        <p:nvGraphicFramePr>
          <p:cNvPr id="12" name="表格 11"/>
          <p:cNvGraphicFramePr>
            <a:graphicFrameLocks noGrp="1"/>
          </p:cNvGraphicFramePr>
          <p:nvPr>
            <p:extLst/>
          </p:nvPr>
        </p:nvGraphicFramePr>
        <p:xfrm>
          <a:off x="757002" y="1699899"/>
          <a:ext cx="7629993" cy="4130985"/>
        </p:xfrm>
        <a:graphic>
          <a:graphicData uri="http://schemas.openxmlformats.org/drawingml/2006/table">
            <a:tbl>
              <a:tblPr firstRow="1" firstCol="1" bandRow="1">
                <a:tableStyleId>{5DA37D80-6434-44D0-A028-1B22A696006F}</a:tableStyleId>
              </a:tblPr>
              <a:tblGrid>
                <a:gridCol w="1535922">
                  <a:extLst>
                    <a:ext uri="{9D8B030D-6E8A-4147-A177-3AD203B41FA5}">
                      <a16:colId xmlns:a16="http://schemas.microsoft.com/office/drawing/2014/main" val="20000"/>
                    </a:ext>
                  </a:extLst>
                </a:gridCol>
                <a:gridCol w="2962214">
                  <a:extLst>
                    <a:ext uri="{9D8B030D-6E8A-4147-A177-3AD203B41FA5}">
                      <a16:colId xmlns:a16="http://schemas.microsoft.com/office/drawing/2014/main" val="20001"/>
                    </a:ext>
                  </a:extLst>
                </a:gridCol>
                <a:gridCol w="3131857">
                  <a:extLst>
                    <a:ext uri="{9D8B030D-6E8A-4147-A177-3AD203B41FA5}">
                      <a16:colId xmlns:a16="http://schemas.microsoft.com/office/drawing/2014/main" val="20002"/>
                    </a:ext>
                  </a:extLst>
                </a:gridCol>
              </a:tblGrid>
              <a:tr h="457074">
                <a:tc>
                  <a:txBody>
                    <a:bodyPr/>
                    <a:lstStyle/>
                    <a:p>
                      <a:pPr algn="ctr">
                        <a:spcAft>
                          <a:spcPts val="0"/>
                        </a:spcAft>
                      </a:pPr>
                      <a:r>
                        <a:rPr lang="zh-CN" sz="1600" kern="100" dirty="0">
                          <a:effectLst/>
                        </a:rPr>
                        <a:t>分析角度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传统环境下的情况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云计算环境下的情况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800155">
                <a:tc>
                  <a:txBody>
                    <a:bodyPr/>
                    <a:lstStyle/>
                    <a:p>
                      <a:pPr algn="ctr">
                        <a:spcAft>
                          <a:spcPts val="0"/>
                        </a:spcAft>
                      </a:pPr>
                      <a:r>
                        <a:rPr lang="zh-CN" sz="1600" kern="100">
                          <a:effectLst/>
                        </a:rPr>
                        <a:t>网络开放程度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网页服务器、邮件服务器等接口暴露在外，设置访问控制、防火墙等防护措施维护安全。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用户部署的系统完全暴露在网络中，任何节点都可能遭受攻击。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59540">
                <a:tc>
                  <a:txBody>
                    <a:bodyPr/>
                    <a:lstStyle/>
                    <a:p>
                      <a:pPr algn="ctr">
                        <a:spcAft>
                          <a:spcPts val="0"/>
                        </a:spcAft>
                      </a:pPr>
                      <a:r>
                        <a:rPr lang="zh-CN" sz="1600" kern="100">
                          <a:effectLst/>
                        </a:rPr>
                        <a:t>平台管理模式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部署的系统通过内部管理员管理。</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利用多样化网络接入设备远程管理，涉及网络通信协议、网页浏览器、</a:t>
                      </a:r>
                      <a:r>
                        <a:rPr lang="en-US" sz="1400" kern="100">
                          <a:effectLst/>
                        </a:rPr>
                        <a:t>SSH</a:t>
                      </a:r>
                      <a:r>
                        <a:rPr lang="zh-CN" sz="1400" kern="100">
                          <a:effectLst/>
                        </a:rPr>
                        <a:t>登录等服务。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50748">
                <a:tc>
                  <a:txBody>
                    <a:bodyPr/>
                    <a:lstStyle/>
                    <a:p>
                      <a:pPr algn="ctr">
                        <a:spcAft>
                          <a:spcPts val="0"/>
                        </a:spcAft>
                      </a:pPr>
                      <a:r>
                        <a:rPr lang="zh-CN" sz="1600" kern="100">
                          <a:effectLst/>
                        </a:rPr>
                        <a:t>资源共享方式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一台物理主机对应一个用户。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多个用户同时共享</a:t>
                      </a:r>
                      <a:r>
                        <a:rPr lang="en-US" sz="1400" kern="100">
                          <a:effectLst/>
                        </a:rPr>
                        <a:t>IT</a:t>
                      </a:r>
                      <a:r>
                        <a:rPr lang="zh-CN" sz="1400" kern="100">
                          <a:effectLst/>
                        </a:rPr>
                        <a:t>资源，用户之间需要进行有效的隔离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012720">
                <a:tc>
                  <a:txBody>
                    <a:bodyPr/>
                    <a:lstStyle/>
                    <a:p>
                      <a:pPr algn="ctr">
                        <a:spcAft>
                          <a:spcPts val="0"/>
                        </a:spcAft>
                      </a:pPr>
                      <a:r>
                        <a:rPr lang="zh-CN" sz="1600" kern="100">
                          <a:effectLst/>
                        </a:rPr>
                        <a:t>服务迁移要求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不存在服务迁移问题。</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单个云提供商提供给用户的服务应当可灵活迁移，以达到负载均衡并有效利用资源，同时，用户希望在多个云提供商间灵活地迁移服务和数据。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550748">
                <a:tc>
                  <a:txBody>
                    <a:bodyPr/>
                    <a:lstStyle/>
                    <a:p>
                      <a:pPr algn="ctr">
                        <a:spcAft>
                          <a:spcPts val="0"/>
                        </a:spcAft>
                      </a:pPr>
                      <a:r>
                        <a:rPr lang="zh-CN" sz="1600" kern="100" dirty="0">
                          <a:effectLst/>
                        </a:rPr>
                        <a:t>服务灵活程度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一旦拥有，便一直拥有，容易造成资源浪费。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按需伸缩的服务，保证服务随时可用、可终止、可扩展、可缩减。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848304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70</a:t>
            </a:fld>
            <a:endParaRPr lang="zh-CN" altLang="en-US" dirty="0"/>
          </a:p>
        </p:txBody>
      </p:sp>
      <p:sp>
        <p:nvSpPr>
          <p:cNvPr id="3" name="Rectangle 2_1"/>
          <p:cNvSpPr/>
          <p:nvPr/>
        </p:nvSpPr>
        <p:spPr>
          <a:xfrm>
            <a:off x="199435" y="96020"/>
            <a:ext cx="489589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2.5.3 </a:t>
            </a:r>
            <a:r>
              <a:rPr lang="zh-CN" altLang="en-US" sz="2400" b="1" spc="225" dirty="0" smtClean="0">
                <a:solidFill>
                  <a:schemeClr val="bg1"/>
                </a:solidFill>
                <a:latin typeface="微软雅黑" panose="020B0503020204020204" pitchFamily="34" charset="-122"/>
                <a:ea typeface="微软雅黑" panose="020B0503020204020204" pitchFamily="34" charset="-122"/>
              </a:rPr>
              <a:t>挂载点（文件</a:t>
            </a:r>
            <a:r>
              <a:rPr lang="zh-CN" altLang="en-US" sz="2400" b="1" spc="225" dirty="0">
                <a:solidFill>
                  <a:schemeClr val="bg1"/>
                </a:solidFill>
                <a:latin typeface="微软雅黑" panose="020B0503020204020204" pitchFamily="34" charset="-122"/>
                <a:ea typeface="微软雅黑" panose="020B0503020204020204" pitchFamily="34" charset="-122"/>
              </a:rPr>
              <a:t>系统</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523326" y="908067"/>
            <a:ext cx="5428295" cy="369332"/>
          </a:xfrm>
          <a:prstGeom prst="rect">
            <a:avLst/>
          </a:prstGeom>
        </p:spPr>
        <p:txBody>
          <a:bodyPr wrap="square">
            <a:spAutoFit/>
          </a:bodyPr>
          <a:lstStyle/>
          <a:p>
            <a:r>
              <a:rPr lang="zh-CN" altLang="en-US" dirty="0">
                <a:latin typeface="+mn-ea"/>
              </a:rPr>
              <a:t>需要建立一些符号链接保证系统 </a:t>
            </a:r>
            <a:r>
              <a:rPr lang="en-US" altLang="zh-CN" dirty="0">
                <a:latin typeface="+mn-ea"/>
              </a:rPr>
              <a:t>IO </a:t>
            </a:r>
            <a:r>
              <a:rPr lang="zh-CN" altLang="en-US" dirty="0">
                <a:latin typeface="+mn-ea"/>
              </a:rPr>
              <a:t>不会出现</a:t>
            </a:r>
            <a:r>
              <a:rPr lang="zh-CN" altLang="en-US" dirty="0" smtClean="0">
                <a:latin typeface="+mn-ea"/>
              </a:rPr>
              <a:t>问题。</a:t>
            </a:r>
            <a:endParaRPr lang="zh-CN" altLang="en-US" dirty="0">
              <a:latin typeface="+mn-ea"/>
            </a:endParaRPr>
          </a:p>
        </p:txBody>
      </p:sp>
      <p:pic>
        <p:nvPicPr>
          <p:cNvPr id="9" name="图片 8"/>
          <p:cNvPicPr>
            <a:picLocks noChangeAspect="1"/>
          </p:cNvPicPr>
          <p:nvPr/>
        </p:nvPicPr>
        <p:blipFill>
          <a:blip r:embed="rId3"/>
          <a:stretch>
            <a:fillRect/>
          </a:stretch>
        </p:blipFill>
        <p:spPr>
          <a:xfrm>
            <a:off x="692547" y="1626023"/>
            <a:ext cx="5553075" cy="4248150"/>
          </a:xfrm>
          <a:prstGeom prst="rect">
            <a:avLst/>
          </a:prstGeom>
        </p:spPr>
      </p:pic>
    </p:spTree>
    <p:extLst>
      <p:ext uri="{BB962C8B-B14F-4D97-AF65-F5344CB8AC3E}">
        <p14:creationId xmlns:p14="http://schemas.microsoft.com/office/powerpoint/2010/main" val="83077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71</a:t>
            </a:fld>
            <a:endParaRPr lang="zh-CN" altLang="en-US" dirty="0"/>
          </a:p>
        </p:txBody>
      </p:sp>
      <p:sp>
        <p:nvSpPr>
          <p:cNvPr id="3" name="Rectangle 2_1"/>
          <p:cNvSpPr/>
          <p:nvPr/>
        </p:nvSpPr>
        <p:spPr>
          <a:xfrm>
            <a:off x="199435" y="96020"/>
            <a:ext cx="489589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2.5.3 </a:t>
            </a:r>
            <a:r>
              <a:rPr lang="zh-CN" altLang="en-US" sz="2400" b="1" spc="225" dirty="0" smtClean="0">
                <a:solidFill>
                  <a:schemeClr val="bg1"/>
                </a:solidFill>
                <a:latin typeface="微软雅黑" panose="020B0503020204020204" pitchFamily="34" charset="-122"/>
                <a:ea typeface="微软雅黑" panose="020B0503020204020204" pitchFamily="34" charset="-122"/>
              </a:rPr>
              <a:t>挂载点（文件</a:t>
            </a:r>
            <a:r>
              <a:rPr lang="zh-CN" altLang="en-US" sz="2400" b="1" spc="225" dirty="0">
                <a:solidFill>
                  <a:schemeClr val="bg1"/>
                </a:solidFill>
                <a:latin typeface="微软雅黑" panose="020B0503020204020204" pitchFamily="34" charset="-122"/>
                <a:ea typeface="微软雅黑" panose="020B0503020204020204" pitchFamily="34" charset="-122"/>
              </a:rPr>
              <a:t>系统</a:t>
            </a:r>
            <a:r>
              <a:rPr lang="zh-CN" altLang="en-US" sz="2400" b="1" spc="225" dirty="0" smtClean="0">
                <a:solidFill>
                  <a:schemeClr val="bg1"/>
                </a:solidFill>
                <a:latin typeface="微软雅黑" panose="020B0503020204020204" pitchFamily="34" charset="-122"/>
                <a:ea typeface="微软雅黑" panose="020B0503020204020204" pitchFamily="34" charset="-122"/>
              </a:rPr>
              <a:t>隔离）</a:t>
            </a:r>
            <a:endParaRPr lang="zh-CN" altLang="en-US" sz="2400" b="1" spc="225"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04516" y="817693"/>
            <a:ext cx="8811147" cy="646331"/>
          </a:xfrm>
          <a:prstGeom prst="rect">
            <a:avLst/>
          </a:prstGeom>
        </p:spPr>
        <p:txBody>
          <a:bodyPr wrap="square">
            <a:spAutoFit/>
          </a:bodyPr>
          <a:lstStyle/>
          <a:p>
            <a:r>
              <a:rPr lang="zh-CN" altLang="en-US" dirty="0">
                <a:latin typeface="+mn-ea"/>
              </a:rPr>
              <a:t>通过 </a:t>
            </a:r>
            <a:r>
              <a:rPr lang="en-US" altLang="zh-CN" dirty="0" err="1">
                <a:latin typeface="+mn-ea"/>
              </a:rPr>
              <a:t>libcotainer</a:t>
            </a:r>
            <a:r>
              <a:rPr lang="en-US" altLang="zh-CN" dirty="0">
                <a:latin typeface="+mn-ea"/>
              </a:rPr>
              <a:t> </a:t>
            </a:r>
            <a:r>
              <a:rPr lang="zh-CN" altLang="en-US" dirty="0">
                <a:latin typeface="+mn-ea"/>
              </a:rPr>
              <a:t>提供的 </a:t>
            </a:r>
            <a:r>
              <a:rPr lang="en-US" altLang="zh-CN" dirty="0" err="1">
                <a:latin typeface="+mn-ea"/>
              </a:rPr>
              <a:t>pivor_root</a:t>
            </a:r>
            <a:r>
              <a:rPr lang="en-US" altLang="zh-CN" dirty="0">
                <a:latin typeface="+mn-ea"/>
              </a:rPr>
              <a:t> </a:t>
            </a:r>
            <a:r>
              <a:rPr lang="zh-CN" altLang="en-US" dirty="0">
                <a:latin typeface="+mn-ea"/>
              </a:rPr>
              <a:t>或者 </a:t>
            </a:r>
            <a:r>
              <a:rPr lang="en-US" altLang="zh-CN" dirty="0" err="1">
                <a:latin typeface="+mn-ea"/>
              </a:rPr>
              <a:t>chroot</a:t>
            </a:r>
            <a:r>
              <a:rPr lang="en-US" altLang="zh-CN" dirty="0">
                <a:latin typeface="+mn-ea"/>
              </a:rPr>
              <a:t> </a:t>
            </a:r>
            <a:r>
              <a:rPr lang="zh-CN" altLang="en-US" dirty="0">
                <a:latin typeface="+mn-ea"/>
              </a:rPr>
              <a:t>函数改变进程能够访问个文件目录的根节点。</a:t>
            </a:r>
          </a:p>
        </p:txBody>
      </p:sp>
      <p:sp>
        <p:nvSpPr>
          <p:cNvPr id="6" name="矩形 5"/>
          <p:cNvSpPr/>
          <p:nvPr/>
        </p:nvSpPr>
        <p:spPr>
          <a:xfrm>
            <a:off x="1403684" y="1900138"/>
            <a:ext cx="5638799" cy="3139321"/>
          </a:xfrm>
          <a:prstGeom prst="rect">
            <a:avLst/>
          </a:prstGeom>
        </p:spPr>
        <p:txBody>
          <a:bodyPr wrap="square">
            <a:spAutoFit/>
          </a:bodyPr>
          <a:lstStyle/>
          <a:p>
            <a:r>
              <a:rPr lang="zh-CN" altLang="en-US" dirty="0"/>
              <a:t>// pivor_root</a:t>
            </a:r>
          </a:p>
          <a:p>
            <a:r>
              <a:rPr lang="zh-CN" altLang="en-US" dirty="0"/>
              <a:t>put_old = mkdir(...);</a:t>
            </a:r>
          </a:p>
          <a:p>
            <a:r>
              <a:rPr lang="zh-CN" altLang="en-US" dirty="0"/>
              <a:t>pivot_root(rootfs, put_old);</a:t>
            </a:r>
          </a:p>
          <a:p>
            <a:r>
              <a:rPr lang="zh-CN" altLang="en-US" dirty="0"/>
              <a:t>chdir("/");</a:t>
            </a:r>
          </a:p>
          <a:p>
            <a:r>
              <a:rPr lang="zh-CN" altLang="en-US" dirty="0"/>
              <a:t>unmount(put_old, MS_DETACH);</a:t>
            </a:r>
          </a:p>
          <a:p>
            <a:r>
              <a:rPr lang="zh-CN" altLang="en-US" dirty="0"/>
              <a:t>rmdir(put_old);</a:t>
            </a:r>
          </a:p>
          <a:p>
            <a:endParaRPr lang="zh-CN" altLang="en-US" dirty="0"/>
          </a:p>
          <a:p>
            <a:r>
              <a:rPr lang="zh-CN" altLang="en-US" dirty="0"/>
              <a:t>// chroot</a:t>
            </a:r>
          </a:p>
          <a:p>
            <a:r>
              <a:rPr lang="zh-CN" altLang="en-US" dirty="0"/>
              <a:t>mount(rootfs, "/", NULL, MS_MOVE, NULL);</a:t>
            </a:r>
          </a:p>
          <a:p>
            <a:r>
              <a:rPr lang="zh-CN" altLang="en-US" dirty="0"/>
              <a:t>chroot(".");</a:t>
            </a:r>
          </a:p>
          <a:p>
            <a:r>
              <a:rPr lang="zh-CN" altLang="en-US" dirty="0"/>
              <a:t>chdir("/");</a:t>
            </a:r>
          </a:p>
        </p:txBody>
      </p:sp>
    </p:spTree>
    <p:extLst>
      <p:ext uri="{BB962C8B-B14F-4D97-AF65-F5344CB8AC3E}">
        <p14:creationId xmlns:p14="http://schemas.microsoft.com/office/powerpoint/2010/main" val="350303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72</a:t>
            </a:fld>
            <a:endParaRPr lang="zh-CN" altLang="en-US" dirty="0"/>
          </a:p>
        </p:txBody>
      </p:sp>
      <p:sp>
        <p:nvSpPr>
          <p:cNvPr id="3" name="Rectangle 2_1"/>
          <p:cNvSpPr/>
          <p:nvPr/>
        </p:nvSpPr>
        <p:spPr>
          <a:xfrm>
            <a:off x="199435" y="96020"/>
            <a:ext cx="3597331" cy="523220"/>
          </a:xfrm>
          <a:prstGeom prst="rect">
            <a:avLst/>
          </a:prstGeom>
        </p:spPr>
        <p:txBody>
          <a:bodyPr wrap="none">
            <a:spAutoFit/>
          </a:bodyPr>
          <a:lstStyle/>
          <a:p>
            <a:r>
              <a:rPr lang="en-US" altLang="zh-CN" sz="28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2.5.4 </a:t>
            </a:r>
            <a:r>
              <a:rPr lang="en-US" altLang="zh-CN" sz="2800" b="1" dirty="0">
                <a:solidFill>
                  <a:schemeClr val="bg1"/>
                </a:solidFill>
                <a:latin typeface="Times New Roman" panose="02020603050405020304" pitchFamily="18" charset="0"/>
                <a:cs typeface="Times New Roman" panose="02020603050405020304" pitchFamily="18" charset="0"/>
              </a:rPr>
              <a:t>Control Groups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99434" y="879386"/>
            <a:ext cx="8944566" cy="400110"/>
          </a:xfrm>
          <a:prstGeom prst="rect">
            <a:avLst/>
          </a:prstGeom>
        </p:spPr>
        <p:txBody>
          <a:bodyPr wrap="square">
            <a:spAutoFit/>
          </a:bodyPr>
          <a:lstStyle/>
          <a:p>
            <a:r>
              <a:rPr lang="zh-CN" altLang="en-US" sz="2000" dirty="0" smtClean="0">
                <a:latin typeface="+mn-ea"/>
              </a:rPr>
              <a:t>隔离</a:t>
            </a:r>
            <a:r>
              <a:rPr lang="zh-CN" altLang="en-US" sz="2000" dirty="0">
                <a:latin typeface="+mn-ea"/>
              </a:rPr>
              <a:t>宿主机器上的物理</a:t>
            </a:r>
            <a:r>
              <a:rPr lang="zh-CN" altLang="en-US" sz="2000" dirty="0" smtClean="0">
                <a:latin typeface="+mn-ea"/>
              </a:rPr>
              <a:t>资源</a:t>
            </a:r>
            <a:r>
              <a:rPr lang="zh-CN" altLang="en-US" sz="2000" dirty="0">
                <a:latin typeface="+mn-ea"/>
              </a:rPr>
              <a:t>，</a:t>
            </a:r>
            <a:r>
              <a:rPr lang="zh-CN" altLang="en-US" sz="2000" dirty="0" smtClean="0">
                <a:latin typeface="+mn-ea"/>
              </a:rPr>
              <a:t>如 </a:t>
            </a:r>
            <a:r>
              <a:rPr lang="en-US" altLang="zh-CN" sz="2000" dirty="0">
                <a:latin typeface="+mn-ea"/>
              </a:rPr>
              <a:t>CPU</a:t>
            </a:r>
            <a:r>
              <a:rPr lang="zh-CN" altLang="en-US" sz="2000" dirty="0">
                <a:latin typeface="+mn-ea"/>
              </a:rPr>
              <a:t>、内存、磁盘 </a:t>
            </a:r>
            <a:r>
              <a:rPr lang="en-US" altLang="zh-CN" sz="2000" dirty="0">
                <a:latin typeface="+mn-ea"/>
              </a:rPr>
              <a:t>I/O </a:t>
            </a:r>
            <a:r>
              <a:rPr lang="zh-CN" altLang="en-US" sz="2000" dirty="0">
                <a:latin typeface="+mn-ea"/>
              </a:rPr>
              <a:t>和网络带宽</a:t>
            </a:r>
            <a:r>
              <a:rPr lang="zh-CN" altLang="en-US" sz="2000" dirty="0" smtClean="0">
                <a:latin typeface="+mn-ea"/>
              </a:rPr>
              <a:t>。</a:t>
            </a:r>
            <a:endParaRPr lang="zh-CN" altLang="en-US" sz="2000" dirty="0">
              <a:latin typeface="+mn-ea"/>
            </a:endParaRPr>
          </a:p>
        </p:txBody>
      </p:sp>
      <p:pic>
        <p:nvPicPr>
          <p:cNvPr id="7" name="图片 6"/>
          <p:cNvPicPr>
            <a:picLocks noChangeAspect="1"/>
          </p:cNvPicPr>
          <p:nvPr/>
        </p:nvPicPr>
        <p:blipFill>
          <a:blip r:embed="rId3"/>
          <a:stretch>
            <a:fillRect/>
          </a:stretch>
        </p:blipFill>
        <p:spPr>
          <a:xfrm>
            <a:off x="1718741" y="1772688"/>
            <a:ext cx="5153025" cy="4200525"/>
          </a:xfrm>
          <a:prstGeom prst="rect">
            <a:avLst/>
          </a:prstGeom>
        </p:spPr>
      </p:pic>
    </p:spTree>
    <p:extLst>
      <p:ext uri="{BB962C8B-B14F-4D97-AF65-F5344CB8AC3E}">
        <p14:creationId xmlns:p14="http://schemas.microsoft.com/office/powerpoint/2010/main" val="6724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73</a:t>
            </a:fld>
            <a:endParaRPr lang="zh-CN" altLang="en-US" dirty="0"/>
          </a:p>
        </p:txBody>
      </p:sp>
      <p:sp>
        <p:nvSpPr>
          <p:cNvPr id="3" name="Rectangle 2_1"/>
          <p:cNvSpPr/>
          <p:nvPr/>
        </p:nvSpPr>
        <p:spPr>
          <a:xfrm>
            <a:off x="199435" y="96020"/>
            <a:ext cx="3597331" cy="523220"/>
          </a:xfrm>
          <a:prstGeom prst="rect">
            <a:avLst/>
          </a:prstGeom>
        </p:spPr>
        <p:txBody>
          <a:bodyPr wrap="none">
            <a:spAutoFit/>
          </a:bodyPr>
          <a:lstStyle/>
          <a:p>
            <a:r>
              <a:rPr lang="en-US" altLang="zh-CN" sz="28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2.5.4 </a:t>
            </a:r>
            <a:r>
              <a:rPr lang="en-US" altLang="zh-CN" sz="2800" b="1" dirty="0">
                <a:solidFill>
                  <a:schemeClr val="bg1"/>
                </a:solidFill>
                <a:latin typeface="Times New Roman" panose="02020603050405020304" pitchFamily="18" charset="0"/>
                <a:cs typeface="Times New Roman" panose="02020603050405020304" pitchFamily="18" charset="0"/>
              </a:rPr>
              <a:t>Control Groups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19049" y="847840"/>
            <a:ext cx="9237245" cy="3785652"/>
          </a:xfrm>
          <a:prstGeom prst="rect">
            <a:avLst/>
          </a:prstGeom>
        </p:spPr>
        <p:txBody>
          <a:bodyPr wrap="square">
            <a:spAutoFit/>
          </a:bodyPr>
          <a:lstStyle/>
          <a:p>
            <a:r>
              <a:rPr lang="zh-CN" altLang="en-US" sz="2400" b="1" dirty="0" smtClean="0">
                <a:latin typeface="+mn-ea"/>
              </a:rPr>
              <a:t>主要功能</a:t>
            </a:r>
            <a:endParaRPr lang="zh-CN" altLang="en-US" sz="2400" b="1" dirty="0">
              <a:latin typeface="+mn-ea"/>
            </a:endParaRPr>
          </a:p>
          <a:p>
            <a:pPr>
              <a:buFont typeface="Arial" panose="020B0604020202020204" pitchFamily="34" charset="0"/>
              <a:buChar char="•"/>
            </a:pPr>
            <a:r>
              <a:rPr lang="en-US" altLang="zh-CN" dirty="0">
                <a:latin typeface="+mn-ea"/>
              </a:rPr>
              <a:t>Resource limitation: </a:t>
            </a:r>
            <a:r>
              <a:rPr lang="zh-CN" altLang="en-US" dirty="0">
                <a:latin typeface="+mn-ea"/>
              </a:rPr>
              <a:t>限制资源使用</a:t>
            </a:r>
            <a:r>
              <a:rPr lang="zh-CN" altLang="en-US" dirty="0" smtClean="0">
                <a:latin typeface="+mn-ea"/>
              </a:rPr>
              <a:t>，如</a:t>
            </a:r>
            <a:r>
              <a:rPr lang="zh-CN" altLang="en-US" dirty="0">
                <a:latin typeface="+mn-ea"/>
              </a:rPr>
              <a:t>内存使用上限以及文件系统的缓存限制。</a:t>
            </a:r>
          </a:p>
          <a:p>
            <a:pPr>
              <a:buFont typeface="Arial" panose="020B0604020202020204" pitchFamily="34" charset="0"/>
              <a:buChar char="•"/>
            </a:pPr>
            <a:r>
              <a:rPr lang="en-US" altLang="zh-CN" dirty="0">
                <a:latin typeface="+mn-ea"/>
              </a:rPr>
              <a:t>Prioritization: </a:t>
            </a:r>
            <a:r>
              <a:rPr lang="zh-CN" altLang="en-US" dirty="0">
                <a:latin typeface="+mn-ea"/>
              </a:rPr>
              <a:t>优先级控制</a:t>
            </a:r>
            <a:r>
              <a:rPr lang="zh-CN" altLang="en-US" dirty="0" smtClean="0">
                <a:latin typeface="+mn-ea"/>
              </a:rPr>
              <a:t>，如</a:t>
            </a:r>
            <a:r>
              <a:rPr lang="en-US" altLang="zh-CN" dirty="0" smtClean="0">
                <a:latin typeface="+mn-ea"/>
              </a:rPr>
              <a:t>CPU</a:t>
            </a:r>
            <a:r>
              <a:rPr lang="zh-CN" altLang="en-US" dirty="0" smtClean="0">
                <a:latin typeface="+mn-ea"/>
              </a:rPr>
              <a:t>利用，磁盘</a:t>
            </a:r>
            <a:r>
              <a:rPr lang="en-US" altLang="zh-CN" dirty="0">
                <a:latin typeface="+mn-ea"/>
              </a:rPr>
              <a:t>IO</a:t>
            </a:r>
            <a:r>
              <a:rPr lang="zh-CN" altLang="en-US" dirty="0">
                <a:latin typeface="+mn-ea"/>
              </a:rPr>
              <a:t>吞吐。</a:t>
            </a:r>
          </a:p>
          <a:p>
            <a:pPr>
              <a:buFont typeface="Arial" panose="020B0604020202020204" pitchFamily="34" charset="0"/>
              <a:buChar char="•"/>
            </a:pPr>
            <a:r>
              <a:rPr lang="en-US" altLang="zh-CN" dirty="0">
                <a:latin typeface="+mn-ea"/>
              </a:rPr>
              <a:t>Accounting</a:t>
            </a:r>
            <a:r>
              <a:rPr lang="en-US" altLang="zh-CN" dirty="0" smtClean="0">
                <a:latin typeface="+mn-ea"/>
              </a:rPr>
              <a:t>:</a:t>
            </a:r>
            <a:r>
              <a:rPr lang="zh-CN" altLang="en-US" dirty="0">
                <a:latin typeface="+mn-ea"/>
              </a:rPr>
              <a:t>用于</a:t>
            </a:r>
            <a:r>
              <a:rPr lang="zh-CN" altLang="en-US" dirty="0" smtClean="0">
                <a:latin typeface="+mn-ea"/>
              </a:rPr>
              <a:t>计费的审计或统计。</a:t>
            </a:r>
            <a:endParaRPr lang="zh-CN" altLang="en-US" dirty="0">
              <a:latin typeface="+mn-ea"/>
            </a:endParaRPr>
          </a:p>
          <a:p>
            <a:pPr>
              <a:buFont typeface="Arial" panose="020B0604020202020204" pitchFamily="34" charset="0"/>
              <a:buChar char="•"/>
            </a:pPr>
            <a:r>
              <a:rPr lang="en-US" altLang="zh-CN" dirty="0">
                <a:latin typeface="+mn-ea"/>
              </a:rPr>
              <a:t>Control: </a:t>
            </a:r>
            <a:r>
              <a:rPr lang="zh-CN" altLang="en-US" dirty="0" smtClean="0">
                <a:latin typeface="+mn-ea"/>
              </a:rPr>
              <a:t>挂起或恢复执行</a:t>
            </a:r>
            <a:r>
              <a:rPr lang="zh-CN" altLang="en-US" dirty="0">
                <a:latin typeface="+mn-ea"/>
              </a:rPr>
              <a:t>进程</a:t>
            </a:r>
            <a:r>
              <a:rPr lang="zh-CN" altLang="en-US" dirty="0" smtClean="0">
                <a:latin typeface="+mn-ea"/>
              </a:rPr>
              <a:t>。</a:t>
            </a:r>
            <a:endParaRPr lang="en-US" altLang="zh-CN" dirty="0" smtClean="0">
              <a:latin typeface="+mn-ea"/>
            </a:endParaRPr>
          </a:p>
          <a:p>
            <a:pPr>
              <a:buFont typeface="Arial" panose="020B0604020202020204" pitchFamily="34" charset="0"/>
              <a:buChar char="•"/>
            </a:pPr>
            <a:endParaRPr lang="zh-CN" altLang="en-US" dirty="0">
              <a:latin typeface="+mn-ea"/>
            </a:endParaRPr>
          </a:p>
          <a:p>
            <a:r>
              <a:rPr lang="zh-CN" altLang="en-US" dirty="0" smtClean="0">
                <a:latin typeface="+mn-ea"/>
              </a:rPr>
              <a:t>系</a:t>
            </a:r>
            <a:r>
              <a:rPr lang="zh-CN" altLang="en-US" dirty="0">
                <a:latin typeface="+mn-ea"/>
              </a:rPr>
              <a:t>​​​统​​​管​​​理​​​员使​​​用​​​ </a:t>
            </a:r>
            <a:r>
              <a:rPr lang="en-US" altLang="zh-CN" dirty="0" err="1">
                <a:latin typeface="+mn-ea"/>
              </a:rPr>
              <a:t>CGroup</a:t>
            </a:r>
            <a:r>
              <a:rPr lang="en-US" altLang="zh-CN" dirty="0">
                <a:latin typeface="+mn-ea"/>
              </a:rPr>
              <a:t> </a:t>
            </a:r>
            <a:r>
              <a:rPr lang="zh-CN" altLang="en-US" dirty="0" smtClean="0">
                <a:latin typeface="+mn-ea"/>
              </a:rPr>
              <a:t>​​​</a:t>
            </a:r>
            <a:r>
              <a:rPr lang="zh-CN" altLang="en-US" dirty="0">
                <a:latin typeface="+mn-ea"/>
              </a:rPr>
              <a:t>可</a:t>
            </a:r>
            <a:r>
              <a:rPr lang="zh-CN" altLang="en-US" dirty="0" smtClean="0">
                <a:latin typeface="+mn-ea"/>
              </a:rPr>
              <a:t>​​​​​​</a:t>
            </a:r>
            <a:r>
              <a:rPr lang="zh-CN" altLang="en-US" dirty="0">
                <a:latin typeface="+mn-ea"/>
              </a:rPr>
              <a:t>具​​​体​​​地​​​控​​​制</a:t>
            </a:r>
            <a:r>
              <a:rPr lang="zh-CN" altLang="en-US" dirty="0" smtClean="0">
                <a:latin typeface="+mn-ea"/>
              </a:rPr>
              <a:t>​​​​​​</a:t>
            </a:r>
            <a:r>
              <a:rPr lang="zh-CN" altLang="en-US" dirty="0">
                <a:latin typeface="+mn-ea"/>
              </a:rPr>
              <a:t>系​​​统​​​资​​​源​​​的​​​分​​​配​​​、​​​优​​​先​​​顺​​​序​​​、​​​拒​​​绝​​​、​​​管​​​理​​​和​​​监​​​控</a:t>
            </a:r>
            <a:r>
              <a:rPr lang="zh-CN" altLang="en-US" dirty="0" smtClean="0">
                <a:latin typeface="+mn-ea"/>
              </a:rPr>
              <a:t>​​​，​​​​​​灵活地根</a:t>
            </a:r>
            <a:r>
              <a:rPr lang="zh-CN" altLang="en-US" dirty="0">
                <a:latin typeface="+mn-ea"/>
              </a:rPr>
              <a:t>​​​据​​​任​​​务​​​和​​​用​​​户​​​分​​​配​​​硬​​​件​​​资​​​源​​​，提​​​高​​​总​​​体​​​效​​​率​​​</a:t>
            </a:r>
            <a:r>
              <a:rPr lang="zh-CN" altLang="en-US" dirty="0" smtClean="0">
                <a:latin typeface="+mn-ea"/>
              </a:rPr>
              <a:t>。</a:t>
            </a:r>
            <a:endParaRPr lang="en-US" altLang="zh-CN" dirty="0" smtClean="0">
              <a:latin typeface="+mn-ea"/>
            </a:endParaRPr>
          </a:p>
          <a:p>
            <a:endParaRPr lang="zh-CN" altLang="en-US" dirty="0">
              <a:latin typeface="+mn-ea"/>
            </a:endParaRPr>
          </a:p>
          <a:p>
            <a:pPr marL="285750" indent="-285750">
              <a:buFont typeface="Wingdings" panose="05000000000000000000" pitchFamily="2" charset="2"/>
              <a:buChar char="Ø"/>
            </a:pPr>
            <a:r>
              <a:rPr lang="zh-CN" altLang="en-US" dirty="0" smtClean="0">
                <a:latin typeface="+mn-ea"/>
              </a:rPr>
              <a:t>隔离进程</a:t>
            </a:r>
            <a:r>
              <a:rPr lang="zh-CN" altLang="en-US" dirty="0">
                <a:latin typeface="+mn-ea"/>
              </a:rPr>
              <a:t>集合</a:t>
            </a:r>
            <a:r>
              <a:rPr lang="zh-CN" altLang="en-US" dirty="0" smtClean="0">
                <a:latin typeface="+mn-ea"/>
              </a:rPr>
              <a:t>（如</a:t>
            </a:r>
            <a:r>
              <a:rPr lang="en-US" altLang="zh-CN" dirty="0" err="1" smtClean="0">
                <a:latin typeface="+mn-ea"/>
              </a:rPr>
              <a:t>nginx</a:t>
            </a:r>
            <a:r>
              <a:rPr lang="zh-CN" altLang="en-US" dirty="0">
                <a:latin typeface="+mn-ea"/>
              </a:rPr>
              <a:t>的所有进程</a:t>
            </a:r>
            <a:r>
              <a:rPr lang="zh-CN" altLang="en-US" dirty="0" smtClean="0">
                <a:latin typeface="+mn-ea"/>
              </a:rPr>
              <a:t>），限制资源，如</a:t>
            </a:r>
            <a:r>
              <a:rPr lang="zh-CN" altLang="en-US" dirty="0">
                <a:latin typeface="+mn-ea"/>
              </a:rPr>
              <a:t>绑定</a:t>
            </a:r>
            <a:r>
              <a:rPr lang="en-US" altLang="zh-CN" dirty="0" smtClean="0">
                <a:latin typeface="+mn-ea"/>
              </a:rPr>
              <a:t>CPU</a:t>
            </a:r>
            <a:r>
              <a:rPr lang="zh-CN" altLang="en-US" dirty="0" smtClean="0">
                <a:latin typeface="+mn-ea"/>
              </a:rPr>
              <a:t>核</a:t>
            </a:r>
            <a:r>
              <a:rPr lang="zh-CN" altLang="en-US" dirty="0">
                <a:latin typeface="+mn-ea"/>
              </a:rPr>
              <a:t>。</a:t>
            </a:r>
          </a:p>
          <a:p>
            <a:pPr marL="285750" indent="-285750">
              <a:buFont typeface="Wingdings" panose="05000000000000000000" pitchFamily="2" charset="2"/>
              <a:buChar char="Ø"/>
            </a:pPr>
            <a:r>
              <a:rPr lang="zh-CN" altLang="en-US" dirty="0" smtClean="0">
                <a:latin typeface="+mn-ea"/>
              </a:rPr>
              <a:t>为某组</a:t>
            </a:r>
            <a:r>
              <a:rPr lang="zh-CN" altLang="en-US" dirty="0">
                <a:latin typeface="+mn-ea"/>
              </a:rPr>
              <a:t>进程</a:t>
            </a:r>
            <a:r>
              <a:rPr lang="zh-CN" altLang="en-US" dirty="0" smtClean="0">
                <a:latin typeface="+mn-ea"/>
              </a:rPr>
              <a:t>分配足够</a:t>
            </a:r>
            <a:r>
              <a:rPr lang="zh-CN" altLang="en-US" dirty="0">
                <a:latin typeface="+mn-ea"/>
              </a:rPr>
              <a:t>使用的内存</a:t>
            </a:r>
          </a:p>
          <a:p>
            <a:pPr marL="285750" indent="-285750">
              <a:buFont typeface="Wingdings" panose="05000000000000000000" pitchFamily="2" charset="2"/>
              <a:buChar char="Ø"/>
            </a:pPr>
            <a:r>
              <a:rPr lang="zh-CN" altLang="en-US" dirty="0" smtClean="0">
                <a:latin typeface="+mn-ea"/>
              </a:rPr>
              <a:t>为</a:t>
            </a:r>
            <a:r>
              <a:rPr lang="zh-CN" altLang="en-US" dirty="0">
                <a:latin typeface="+mn-ea"/>
              </a:rPr>
              <a:t>某</a:t>
            </a:r>
            <a:r>
              <a:rPr lang="zh-CN" altLang="en-US" dirty="0" smtClean="0">
                <a:latin typeface="+mn-ea"/>
              </a:rPr>
              <a:t>组</a:t>
            </a:r>
            <a:r>
              <a:rPr lang="zh-CN" altLang="en-US" dirty="0">
                <a:latin typeface="+mn-ea"/>
              </a:rPr>
              <a:t>进程分配相应的网络带宽和磁盘存储限制</a:t>
            </a:r>
          </a:p>
          <a:p>
            <a:pPr marL="285750" indent="-285750">
              <a:buFont typeface="Wingdings" panose="05000000000000000000" pitchFamily="2" charset="2"/>
              <a:buChar char="Ø"/>
            </a:pPr>
            <a:r>
              <a:rPr lang="zh-CN" altLang="en-US" dirty="0">
                <a:latin typeface="+mn-ea"/>
              </a:rPr>
              <a:t>限制访问某些设备（通过设置设备的白名单）</a:t>
            </a:r>
            <a:endParaRPr lang="zh-CN" altLang="en-US" i="0" dirty="0">
              <a:effectLst/>
              <a:latin typeface="+mn-ea"/>
            </a:endParaRPr>
          </a:p>
        </p:txBody>
      </p:sp>
    </p:spTree>
    <p:extLst>
      <p:ext uri="{BB962C8B-B14F-4D97-AF65-F5344CB8AC3E}">
        <p14:creationId xmlns:p14="http://schemas.microsoft.com/office/powerpoint/2010/main" val="36380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74</a:t>
            </a:fld>
            <a:endParaRPr lang="zh-CN" altLang="en-US" dirty="0"/>
          </a:p>
        </p:txBody>
      </p:sp>
      <p:sp>
        <p:nvSpPr>
          <p:cNvPr id="3" name="Rectangle 2_1"/>
          <p:cNvSpPr/>
          <p:nvPr/>
        </p:nvSpPr>
        <p:spPr>
          <a:xfrm>
            <a:off x="199435" y="96020"/>
            <a:ext cx="3597331" cy="523220"/>
          </a:xfrm>
          <a:prstGeom prst="rect">
            <a:avLst/>
          </a:prstGeom>
        </p:spPr>
        <p:txBody>
          <a:bodyPr wrap="none">
            <a:spAutoFit/>
          </a:bodyPr>
          <a:lstStyle/>
          <a:p>
            <a:r>
              <a:rPr lang="en-US" altLang="zh-CN" sz="28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2.5.4 </a:t>
            </a:r>
            <a:r>
              <a:rPr lang="en-US" altLang="zh-CN" sz="2800" b="1" dirty="0">
                <a:solidFill>
                  <a:schemeClr val="bg1"/>
                </a:solidFill>
                <a:latin typeface="Times New Roman" panose="02020603050405020304" pitchFamily="18" charset="0"/>
                <a:cs typeface="Times New Roman" panose="02020603050405020304" pitchFamily="18" charset="0"/>
              </a:rPr>
              <a:t>Control Groups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4" name="矩形 3"/>
          <p:cNvSpPr/>
          <p:nvPr/>
        </p:nvSpPr>
        <p:spPr>
          <a:xfrm>
            <a:off x="199435" y="1436364"/>
            <a:ext cx="4572000" cy="2862322"/>
          </a:xfrm>
          <a:prstGeom prst="rect">
            <a:avLst/>
          </a:prstGeom>
        </p:spPr>
        <p:txBody>
          <a:bodyPr>
            <a:spAutoFit/>
          </a:bodyPr>
          <a:lstStyle/>
          <a:p>
            <a:r>
              <a:rPr lang="zh-CN" altLang="en-US" dirty="0"/>
              <a:t>$ lssubsys -m</a:t>
            </a:r>
          </a:p>
          <a:p>
            <a:r>
              <a:rPr lang="zh-CN" altLang="en-US" dirty="0"/>
              <a:t>cpuset /sys/fs/cgroup/cpuset</a:t>
            </a:r>
          </a:p>
          <a:p>
            <a:r>
              <a:rPr lang="zh-CN" altLang="en-US" dirty="0"/>
              <a:t>cpu /sys/fs/cgroup/cpu</a:t>
            </a:r>
          </a:p>
          <a:p>
            <a:r>
              <a:rPr lang="zh-CN" altLang="en-US" dirty="0"/>
              <a:t>cpuacct /sys/fs/cgroup/cpuacct</a:t>
            </a:r>
          </a:p>
          <a:p>
            <a:r>
              <a:rPr lang="zh-CN" altLang="en-US" dirty="0"/>
              <a:t>memory /sys/fs/cgroup/memory</a:t>
            </a:r>
          </a:p>
          <a:p>
            <a:r>
              <a:rPr lang="zh-CN" altLang="en-US" dirty="0"/>
              <a:t>devices /sys/fs/cgroup/devices</a:t>
            </a:r>
          </a:p>
          <a:p>
            <a:r>
              <a:rPr lang="zh-CN" altLang="en-US" dirty="0"/>
              <a:t>freezer /sys/fs/cgroup/freezer</a:t>
            </a:r>
          </a:p>
          <a:p>
            <a:r>
              <a:rPr lang="zh-CN" altLang="en-US" dirty="0"/>
              <a:t>blkio /sys/fs/cgroup/blkio</a:t>
            </a:r>
          </a:p>
          <a:p>
            <a:r>
              <a:rPr lang="zh-CN" altLang="en-US" dirty="0"/>
              <a:t>perf_event /sys/fs/cgroup/perf_event</a:t>
            </a:r>
          </a:p>
          <a:p>
            <a:r>
              <a:rPr lang="zh-CN" altLang="en-US" dirty="0"/>
              <a:t>hugetlb /sys/fs/cgroup/hugetlb</a:t>
            </a:r>
          </a:p>
        </p:txBody>
      </p:sp>
      <p:sp>
        <p:nvSpPr>
          <p:cNvPr id="5" name="矩形 4"/>
          <p:cNvSpPr/>
          <p:nvPr/>
        </p:nvSpPr>
        <p:spPr>
          <a:xfrm>
            <a:off x="199435" y="1027297"/>
            <a:ext cx="3507242" cy="369332"/>
          </a:xfrm>
          <a:prstGeom prst="rect">
            <a:avLst/>
          </a:prstGeom>
        </p:spPr>
        <p:txBody>
          <a:bodyPr wrap="none">
            <a:spAutoFit/>
          </a:bodyPr>
          <a:lstStyle/>
          <a:p>
            <a:r>
              <a:rPr lang="zh-CN" altLang="en-US" b="1" dirty="0" smtClean="0">
                <a:latin typeface="+mn-ea"/>
              </a:rPr>
              <a:t>查看当前</a:t>
            </a:r>
            <a:r>
              <a:rPr lang="zh-CN" altLang="en-US" b="1" dirty="0">
                <a:latin typeface="+mn-ea"/>
              </a:rPr>
              <a:t>的 </a:t>
            </a:r>
            <a:r>
              <a:rPr lang="en-US" altLang="zh-CN" b="1" dirty="0" err="1">
                <a:latin typeface="+mn-ea"/>
              </a:rPr>
              <a:t>CGroup</a:t>
            </a:r>
            <a:r>
              <a:rPr lang="en-US" altLang="zh-CN" b="1" dirty="0">
                <a:latin typeface="+mn-ea"/>
              </a:rPr>
              <a:t> </a:t>
            </a:r>
            <a:r>
              <a:rPr lang="zh-CN" altLang="en-US" b="1" dirty="0" smtClean="0">
                <a:latin typeface="+mn-ea"/>
              </a:rPr>
              <a:t>中的子系统</a:t>
            </a:r>
            <a:endParaRPr lang="zh-CN" altLang="en-US" b="1" dirty="0">
              <a:latin typeface="+mn-ea"/>
            </a:endParaRPr>
          </a:p>
        </p:txBody>
      </p:sp>
    </p:spTree>
    <p:extLst>
      <p:ext uri="{BB962C8B-B14F-4D97-AF65-F5344CB8AC3E}">
        <p14:creationId xmlns:p14="http://schemas.microsoft.com/office/powerpoint/2010/main" val="181647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75</a:t>
            </a:fld>
            <a:endParaRPr lang="zh-CN" altLang="en-US" dirty="0"/>
          </a:p>
        </p:txBody>
      </p:sp>
      <p:sp>
        <p:nvSpPr>
          <p:cNvPr id="3" name="Rectangle 2_1"/>
          <p:cNvSpPr/>
          <p:nvPr/>
        </p:nvSpPr>
        <p:spPr>
          <a:xfrm>
            <a:off x="199435" y="96020"/>
            <a:ext cx="3597331" cy="523220"/>
          </a:xfrm>
          <a:prstGeom prst="rect">
            <a:avLst/>
          </a:prstGeom>
        </p:spPr>
        <p:txBody>
          <a:bodyPr wrap="none">
            <a:spAutoFit/>
          </a:bodyPr>
          <a:lstStyle/>
          <a:p>
            <a:r>
              <a:rPr lang="en-US" altLang="zh-CN" sz="28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2.5.4 </a:t>
            </a:r>
            <a:r>
              <a:rPr lang="en-US" altLang="zh-CN" sz="2800" b="1" dirty="0">
                <a:solidFill>
                  <a:schemeClr val="bg1"/>
                </a:solidFill>
                <a:latin typeface="Times New Roman" panose="02020603050405020304" pitchFamily="18" charset="0"/>
                <a:cs typeface="Times New Roman" panose="02020603050405020304" pitchFamily="18" charset="0"/>
              </a:rPr>
              <a:t>Control Groups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p:cNvSpPr/>
          <p:nvPr/>
        </p:nvSpPr>
        <p:spPr>
          <a:xfrm>
            <a:off x="199435" y="803776"/>
            <a:ext cx="8944565" cy="369332"/>
          </a:xfrm>
          <a:prstGeom prst="rect">
            <a:avLst/>
          </a:prstGeom>
        </p:spPr>
        <p:txBody>
          <a:bodyPr wrap="square">
            <a:spAutoFit/>
          </a:bodyPr>
          <a:lstStyle/>
          <a:p>
            <a:r>
              <a:rPr lang="zh-CN" altLang="en-US" dirty="0" smtClean="0">
                <a:latin typeface="+mn-ea"/>
              </a:rPr>
              <a:t>在 </a:t>
            </a:r>
            <a:r>
              <a:rPr lang="en-US" altLang="zh-CN" dirty="0">
                <a:latin typeface="+mn-ea"/>
              </a:rPr>
              <a:t>Linux </a:t>
            </a:r>
            <a:r>
              <a:rPr lang="zh-CN" altLang="en-US" dirty="0">
                <a:latin typeface="+mn-ea"/>
              </a:rPr>
              <a:t>上安装了 </a:t>
            </a:r>
            <a:r>
              <a:rPr lang="en-US" altLang="zh-CN" dirty="0">
                <a:latin typeface="+mn-ea"/>
              </a:rPr>
              <a:t>Docker</a:t>
            </a:r>
            <a:r>
              <a:rPr lang="zh-CN" altLang="en-US" dirty="0" smtClean="0">
                <a:latin typeface="+mn-ea"/>
              </a:rPr>
              <a:t>，则所有</a:t>
            </a:r>
            <a:r>
              <a:rPr lang="zh-CN" altLang="en-US" dirty="0">
                <a:latin typeface="+mn-ea"/>
              </a:rPr>
              <a:t>子系统的目录下都有一个名为 </a:t>
            </a:r>
            <a:r>
              <a:rPr lang="en-US" altLang="zh-CN" dirty="0">
                <a:latin typeface="+mn-ea"/>
              </a:rPr>
              <a:t>Docker </a:t>
            </a:r>
            <a:r>
              <a:rPr lang="zh-CN" altLang="en-US" dirty="0">
                <a:latin typeface="+mn-ea"/>
              </a:rPr>
              <a:t>的</a:t>
            </a:r>
            <a:r>
              <a:rPr lang="zh-CN" altLang="en-US" dirty="0" smtClean="0">
                <a:latin typeface="+mn-ea"/>
              </a:rPr>
              <a:t>文件夹。</a:t>
            </a:r>
            <a:endParaRPr lang="zh-CN" altLang="en-US" dirty="0">
              <a:latin typeface="+mn-ea"/>
            </a:endParaRPr>
          </a:p>
        </p:txBody>
      </p:sp>
      <p:sp>
        <p:nvSpPr>
          <p:cNvPr id="9" name="矩形 8"/>
          <p:cNvSpPr/>
          <p:nvPr/>
        </p:nvSpPr>
        <p:spPr>
          <a:xfrm>
            <a:off x="335598" y="1323810"/>
            <a:ext cx="8212054" cy="4801314"/>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 ls cpu</a:t>
            </a:r>
          </a:p>
          <a:p>
            <a:r>
              <a:rPr lang="zh-CN" altLang="en-US" dirty="0">
                <a:latin typeface="Times New Roman" panose="02020603050405020304" pitchFamily="18" charset="0"/>
                <a:cs typeface="Times New Roman" panose="02020603050405020304" pitchFamily="18" charset="0"/>
              </a:rPr>
              <a:t>cgroup.clone_children  </a:t>
            </a:r>
          </a:p>
          <a:p>
            <a:r>
              <a:rPr lang="zh-CN" altLang="en-US"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cpu.stat  </a:t>
            </a:r>
          </a:p>
          <a:p>
            <a:r>
              <a:rPr lang="zh-CN" altLang="en-US" dirty="0">
                <a:latin typeface="Times New Roman" panose="02020603050405020304" pitchFamily="18" charset="0"/>
                <a:cs typeface="Times New Roman" panose="02020603050405020304" pitchFamily="18" charset="0"/>
              </a:rPr>
              <a:t>docker  </a:t>
            </a:r>
          </a:p>
          <a:p>
            <a:r>
              <a:rPr lang="zh-CN" altLang="en-US" dirty="0">
                <a:latin typeface="Times New Roman" panose="02020603050405020304" pitchFamily="18" charset="0"/>
                <a:cs typeface="Times New Roman" panose="02020603050405020304" pitchFamily="18" charset="0"/>
              </a:rPr>
              <a:t>notify_on_release </a:t>
            </a:r>
          </a:p>
          <a:p>
            <a:r>
              <a:rPr lang="zh-CN" altLang="en-US" dirty="0">
                <a:latin typeface="Times New Roman" panose="02020603050405020304" pitchFamily="18" charset="0"/>
                <a:cs typeface="Times New Roman" panose="02020603050405020304" pitchFamily="18" charset="0"/>
              </a:rPr>
              <a:t>release_agent </a:t>
            </a:r>
          </a:p>
          <a:p>
            <a:r>
              <a:rPr lang="zh-CN" altLang="en-US" dirty="0">
                <a:latin typeface="Times New Roman" panose="02020603050405020304" pitchFamily="18" charset="0"/>
                <a:cs typeface="Times New Roman" panose="02020603050405020304" pitchFamily="18" charset="0"/>
              </a:rPr>
              <a:t>tasks</a:t>
            </a:r>
          </a:p>
          <a:p>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ls cpu/docker/</a:t>
            </a:r>
          </a:p>
          <a:p>
            <a:r>
              <a:rPr lang="zh-CN" altLang="en-US" dirty="0">
                <a:latin typeface="Times New Roman" panose="02020603050405020304" pitchFamily="18" charset="0"/>
                <a:cs typeface="Times New Roman" panose="02020603050405020304" pitchFamily="18" charset="0"/>
              </a:rPr>
              <a:t>9c3057f1291b53fd54a3d12023d2644efe6a7db6ddf330436ae73ac92d401cf1 </a:t>
            </a:r>
          </a:p>
          <a:p>
            <a:r>
              <a:rPr lang="zh-CN" altLang="en-US" dirty="0">
                <a:latin typeface="Times New Roman" panose="02020603050405020304" pitchFamily="18" charset="0"/>
                <a:cs typeface="Times New Roman" panose="02020603050405020304" pitchFamily="18" charset="0"/>
              </a:rPr>
              <a:t>cgroup.clone_children  </a:t>
            </a:r>
          </a:p>
          <a:p>
            <a:r>
              <a:rPr lang="zh-CN" altLang="en-US"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cpu.stat  </a:t>
            </a:r>
          </a:p>
          <a:p>
            <a:r>
              <a:rPr lang="zh-CN" altLang="en-US" dirty="0">
                <a:latin typeface="Times New Roman" panose="02020603050405020304" pitchFamily="18" charset="0"/>
                <a:cs typeface="Times New Roman" panose="02020603050405020304" pitchFamily="18" charset="0"/>
              </a:rPr>
              <a:t>notify_on_release </a:t>
            </a:r>
          </a:p>
          <a:p>
            <a:r>
              <a:rPr lang="zh-CN" altLang="en-US" dirty="0">
                <a:latin typeface="Times New Roman" panose="02020603050405020304" pitchFamily="18" charset="0"/>
                <a:cs typeface="Times New Roman" panose="02020603050405020304" pitchFamily="18" charset="0"/>
              </a:rPr>
              <a:t>release_agent </a:t>
            </a:r>
          </a:p>
          <a:p>
            <a:r>
              <a:rPr lang="zh-CN" altLang="en-US" dirty="0">
                <a:latin typeface="Times New Roman" panose="02020603050405020304" pitchFamily="18" charset="0"/>
                <a:cs typeface="Times New Roman" panose="02020603050405020304" pitchFamily="18" charset="0"/>
              </a:rPr>
              <a:t>tasks</a:t>
            </a:r>
          </a:p>
        </p:txBody>
      </p:sp>
    </p:spTree>
    <p:extLst>
      <p:ext uri="{BB962C8B-B14F-4D97-AF65-F5344CB8AC3E}">
        <p14:creationId xmlns:p14="http://schemas.microsoft.com/office/powerpoint/2010/main" val="17941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76</a:t>
            </a:fld>
            <a:endParaRPr lang="zh-CN" altLang="en-US" dirty="0"/>
          </a:p>
        </p:txBody>
      </p:sp>
      <p:sp>
        <p:nvSpPr>
          <p:cNvPr id="3" name="Rectangle 2_1"/>
          <p:cNvSpPr/>
          <p:nvPr/>
        </p:nvSpPr>
        <p:spPr>
          <a:xfrm>
            <a:off x="199435" y="96020"/>
            <a:ext cx="3597331" cy="523220"/>
          </a:xfrm>
          <a:prstGeom prst="rect">
            <a:avLst/>
          </a:prstGeom>
        </p:spPr>
        <p:txBody>
          <a:bodyPr wrap="none">
            <a:spAutoFit/>
          </a:bodyPr>
          <a:lstStyle/>
          <a:p>
            <a:r>
              <a:rPr lang="en-US" altLang="zh-CN" sz="28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2.5.4 </a:t>
            </a:r>
            <a:r>
              <a:rPr lang="en-US" altLang="zh-CN" sz="2800" b="1" dirty="0">
                <a:solidFill>
                  <a:schemeClr val="bg1"/>
                </a:solidFill>
                <a:latin typeface="Times New Roman" panose="02020603050405020304" pitchFamily="18" charset="0"/>
                <a:cs typeface="Times New Roman" panose="02020603050405020304" pitchFamily="18" charset="0"/>
              </a:rPr>
              <a:t>Control Groups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116285" y="842956"/>
            <a:ext cx="8590394" cy="923330"/>
          </a:xfrm>
          <a:prstGeom prst="rect">
            <a:avLst/>
          </a:prstGeom>
        </p:spPr>
        <p:txBody>
          <a:bodyPr wrap="square">
            <a:spAutoFit/>
          </a:bodyPr>
          <a:lstStyle/>
          <a:p>
            <a:r>
              <a:rPr lang="zh-CN" altLang="en-US" dirty="0" smtClean="0">
                <a:latin typeface="+mn-ea"/>
              </a:rPr>
              <a:t>每</a:t>
            </a:r>
            <a:r>
              <a:rPr lang="zh-CN" altLang="en-US" dirty="0">
                <a:latin typeface="+mn-ea"/>
              </a:rPr>
              <a:t>个</a:t>
            </a:r>
            <a:r>
              <a:rPr lang="zh-CN" altLang="en-US" dirty="0" smtClean="0">
                <a:latin typeface="+mn-ea"/>
              </a:rPr>
              <a:t> </a:t>
            </a:r>
            <a:r>
              <a:rPr lang="en-US" altLang="zh-CN" dirty="0" err="1">
                <a:latin typeface="+mn-ea"/>
              </a:rPr>
              <a:t>CGroup</a:t>
            </a:r>
            <a:r>
              <a:rPr lang="en-US" altLang="zh-CN" dirty="0">
                <a:latin typeface="+mn-ea"/>
              </a:rPr>
              <a:t> </a:t>
            </a:r>
            <a:r>
              <a:rPr lang="zh-CN" altLang="en-US" dirty="0">
                <a:latin typeface="+mn-ea"/>
              </a:rPr>
              <a:t>下面都有一个 </a:t>
            </a:r>
            <a:r>
              <a:rPr lang="en-US" altLang="zh-CN" dirty="0">
                <a:latin typeface="+mn-ea"/>
              </a:rPr>
              <a:t>tasks </a:t>
            </a:r>
            <a:r>
              <a:rPr lang="zh-CN" altLang="en-US" dirty="0">
                <a:latin typeface="+mn-ea"/>
              </a:rPr>
              <a:t>文件</a:t>
            </a:r>
            <a:r>
              <a:rPr lang="zh-CN" altLang="en-US" dirty="0" smtClean="0">
                <a:latin typeface="+mn-ea"/>
              </a:rPr>
              <a:t>，存储当前</a:t>
            </a:r>
            <a:r>
              <a:rPr lang="zh-CN" altLang="en-US" dirty="0">
                <a:latin typeface="+mn-ea"/>
              </a:rPr>
              <a:t>控制组的所有进程的 </a:t>
            </a:r>
            <a:r>
              <a:rPr lang="en-US" altLang="zh-CN" dirty="0" err="1" smtClean="0">
                <a:latin typeface="+mn-ea"/>
              </a:rPr>
              <a:t>pid</a:t>
            </a:r>
            <a:r>
              <a:rPr lang="zh-CN" altLang="en-US" dirty="0" smtClean="0">
                <a:latin typeface="+mn-ea"/>
              </a:rPr>
              <a:t>。</a:t>
            </a:r>
            <a:endParaRPr lang="en-US" altLang="zh-CN" dirty="0" smtClean="0">
              <a:latin typeface="+mn-ea"/>
            </a:endParaRPr>
          </a:p>
          <a:p>
            <a:r>
              <a:rPr lang="zh-CN" altLang="en-US" dirty="0" smtClean="0">
                <a:latin typeface="+mn-ea"/>
              </a:rPr>
              <a:t> </a:t>
            </a:r>
            <a:r>
              <a:rPr lang="en-US" altLang="zh-CN" dirty="0" err="1">
                <a:latin typeface="+mn-ea"/>
              </a:rPr>
              <a:t>cpu</a:t>
            </a:r>
            <a:r>
              <a:rPr lang="en-US" altLang="zh-CN" dirty="0">
                <a:latin typeface="+mn-ea"/>
              </a:rPr>
              <a:t> </a:t>
            </a:r>
            <a:r>
              <a:rPr lang="zh-CN" altLang="en-US" dirty="0">
                <a:latin typeface="+mn-ea"/>
              </a:rPr>
              <a:t>的</a:t>
            </a:r>
            <a:r>
              <a:rPr lang="zh-CN" altLang="en-US" dirty="0" smtClean="0">
                <a:latin typeface="+mn-ea"/>
              </a:rPr>
              <a:t>子系统下，</a:t>
            </a:r>
            <a:r>
              <a:rPr lang="en-US" altLang="zh-CN" dirty="0" err="1">
                <a:latin typeface="+mn-ea"/>
              </a:rPr>
              <a:t>cpu.cfs_quota_us</a:t>
            </a:r>
            <a:r>
              <a:rPr lang="en-US" altLang="zh-CN" dirty="0">
                <a:latin typeface="+mn-ea"/>
              </a:rPr>
              <a:t> </a:t>
            </a:r>
            <a:r>
              <a:rPr lang="zh-CN" altLang="en-US" dirty="0">
                <a:latin typeface="+mn-ea"/>
              </a:rPr>
              <a:t>文件中的内容能够对 </a:t>
            </a:r>
            <a:r>
              <a:rPr lang="en-US" altLang="zh-CN" dirty="0">
                <a:latin typeface="+mn-ea"/>
              </a:rPr>
              <a:t>CPU </a:t>
            </a:r>
            <a:r>
              <a:rPr lang="zh-CN" altLang="en-US" dirty="0">
                <a:latin typeface="+mn-ea"/>
              </a:rPr>
              <a:t>的使用作出</a:t>
            </a:r>
            <a:r>
              <a:rPr lang="zh-CN" altLang="en-US" dirty="0" smtClean="0">
                <a:latin typeface="+mn-ea"/>
              </a:rPr>
              <a:t>限制。如内容</a:t>
            </a:r>
            <a:r>
              <a:rPr lang="zh-CN" altLang="en-US" dirty="0">
                <a:latin typeface="+mn-ea"/>
              </a:rPr>
              <a:t>为 </a:t>
            </a:r>
            <a:r>
              <a:rPr lang="en-US" altLang="zh-CN" dirty="0">
                <a:latin typeface="+mn-ea"/>
              </a:rPr>
              <a:t>50000</a:t>
            </a:r>
            <a:r>
              <a:rPr lang="zh-CN" altLang="en-US" dirty="0">
                <a:latin typeface="+mn-ea"/>
              </a:rPr>
              <a:t>，那么当前控制组中的全部进程的 </a:t>
            </a:r>
            <a:r>
              <a:rPr lang="en-US" altLang="zh-CN" dirty="0">
                <a:latin typeface="+mn-ea"/>
              </a:rPr>
              <a:t>CPU </a:t>
            </a:r>
            <a:r>
              <a:rPr lang="zh-CN" altLang="en-US" dirty="0">
                <a:latin typeface="+mn-ea"/>
              </a:rPr>
              <a:t>占用率不能超过 </a:t>
            </a:r>
            <a:r>
              <a:rPr lang="en-US" altLang="zh-CN" dirty="0">
                <a:latin typeface="+mn-ea"/>
              </a:rPr>
              <a:t>50%</a:t>
            </a:r>
            <a:r>
              <a:rPr lang="zh-CN" altLang="en-US" dirty="0">
                <a:latin typeface="+mn-ea"/>
              </a:rPr>
              <a:t>。</a:t>
            </a:r>
          </a:p>
        </p:txBody>
      </p:sp>
      <p:sp>
        <p:nvSpPr>
          <p:cNvPr id="8" name="矩形 7"/>
          <p:cNvSpPr/>
          <p:nvPr/>
        </p:nvSpPr>
        <p:spPr>
          <a:xfrm>
            <a:off x="199435" y="2240215"/>
            <a:ext cx="8805416" cy="923330"/>
          </a:xfrm>
          <a:prstGeom prst="rect">
            <a:avLst/>
          </a:prstGeom>
        </p:spPr>
        <p:txBody>
          <a:bodyPr wrap="square">
            <a:spAutoFit/>
          </a:bodyPr>
          <a:lstStyle/>
          <a:p>
            <a:r>
              <a:rPr lang="zh-CN" altLang="en-US" dirty="0" smtClean="0">
                <a:latin typeface="+mn-ea"/>
              </a:rPr>
              <a:t>若想某个</a:t>
            </a:r>
            <a:r>
              <a:rPr lang="zh-CN" altLang="en-US" dirty="0">
                <a:latin typeface="+mn-ea"/>
              </a:rPr>
              <a:t>容器的资源</a:t>
            </a:r>
            <a:r>
              <a:rPr lang="zh-CN" altLang="en-US" dirty="0" smtClean="0">
                <a:latin typeface="+mn-ea"/>
              </a:rPr>
              <a:t>使用率，则在父</a:t>
            </a:r>
            <a:r>
              <a:rPr lang="zh-CN" altLang="en-US" dirty="0">
                <a:latin typeface="+mn-ea"/>
              </a:rPr>
              <a:t>控制组下面找到对应的子</a:t>
            </a:r>
            <a:r>
              <a:rPr lang="zh-CN" altLang="en-US" dirty="0" smtClean="0">
                <a:latin typeface="+mn-ea"/>
              </a:rPr>
              <a:t>控制组，并且</a:t>
            </a:r>
            <a:r>
              <a:rPr lang="zh-CN" altLang="en-US" dirty="0">
                <a:latin typeface="+mn-ea"/>
              </a:rPr>
              <a:t>改变它们对应文件的</a:t>
            </a:r>
            <a:r>
              <a:rPr lang="zh-CN" altLang="en-US" dirty="0" smtClean="0">
                <a:latin typeface="+mn-ea"/>
              </a:rPr>
              <a:t>内容即可，当然也</a:t>
            </a:r>
            <a:r>
              <a:rPr lang="zh-CN" altLang="en-US" dirty="0">
                <a:latin typeface="+mn-ea"/>
              </a:rPr>
              <a:t>可以直接在程序运行</a:t>
            </a:r>
            <a:r>
              <a:rPr lang="zh-CN" altLang="en-US" dirty="0" smtClean="0">
                <a:latin typeface="+mn-ea"/>
              </a:rPr>
              <a:t>时使用参数，</a:t>
            </a:r>
            <a:r>
              <a:rPr lang="zh-CN" altLang="en-US" dirty="0">
                <a:latin typeface="+mn-ea"/>
              </a:rPr>
              <a:t>让 </a:t>
            </a:r>
            <a:r>
              <a:rPr lang="en-US" altLang="zh-CN" dirty="0">
                <a:latin typeface="+mn-ea"/>
              </a:rPr>
              <a:t>Docker </a:t>
            </a:r>
            <a:r>
              <a:rPr lang="zh-CN" altLang="en-US" dirty="0">
                <a:latin typeface="+mn-ea"/>
              </a:rPr>
              <a:t>进程去改变相应文件中的内容。</a:t>
            </a:r>
          </a:p>
        </p:txBody>
      </p:sp>
      <p:sp>
        <p:nvSpPr>
          <p:cNvPr id="10" name="矩形 9"/>
          <p:cNvSpPr/>
          <p:nvPr/>
        </p:nvSpPr>
        <p:spPr>
          <a:xfrm>
            <a:off x="199434" y="3400509"/>
            <a:ext cx="8507245" cy="2308324"/>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 docker run -it -d --cpu-quota=50000 busybox</a:t>
            </a:r>
          </a:p>
          <a:p>
            <a:r>
              <a:rPr lang="zh-CN" altLang="en-US" dirty="0">
                <a:latin typeface="Times New Roman" panose="02020603050405020304" pitchFamily="18" charset="0"/>
                <a:cs typeface="Times New Roman" panose="02020603050405020304" pitchFamily="18" charset="0"/>
              </a:rPr>
              <a:t>53861305258ecdd7f5d2a3240af694aec9adb91cd4c7e210b757f71153cdd274</a:t>
            </a:r>
          </a:p>
          <a:p>
            <a:r>
              <a:rPr lang="zh-CN" altLang="en-US" dirty="0">
                <a:latin typeface="Times New Roman" panose="02020603050405020304" pitchFamily="18" charset="0"/>
                <a:cs typeface="Times New Roman" panose="02020603050405020304" pitchFamily="18" charset="0"/>
              </a:rPr>
              <a:t>$ cd 53861305258ecdd7f5d2a3240af694aec9adb91cd4c7e210b757f71153cdd274/</a:t>
            </a:r>
          </a:p>
          <a:p>
            <a:r>
              <a:rPr lang="zh-CN" altLang="en-US" dirty="0">
                <a:latin typeface="Times New Roman" panose="02020603050405020304" pitchFamily="18" charset="0"/>
                <a:cs typeface="Times New Roman" panose="02020603050405020304" pitchFamily="18" charset="0"/>
              </a:rPr>
              <a:t>$ ls</a:t>
            </a:r>
          </a:p>
          <a:p>
            <a:r>
              <a:rPr lang="zh-CN" altLang="en-US" dirty="0">
                <a:latin typeface="Times New Roman" panose="02020603050405020304" pitchFamily="18" charset="0"/>
                <a:cs typeface="Times New Roman" panose="02020603050405020304" pitchFamily="18" charset="0"/>
              </a:rPr>
              <a:t>cgroup.clone_children  cgroup.event_control  cgroup.procs  cpu.cfs_period_us  cpu.cfs_quota_us  cpu.shares  cpu.stat  notify_on_release  tasks</a:t>
            </a:r>
          </a:p>
          <a:p>
            <a:r>
              <a:rPr lang="zh-CN" altLang="en-US" dirty="0">
                <a:latin typeface="Times New Roman" panose="02020603050405020304" pitchFamily="18" charset="0"/>
                <a:cs typeface="Times New Roman" panose="02020603050405020304" pitchFamily="18" charset="0"/>
              </a:rPr>
              <a:t>$ cat cpu.cfs_quota_us</a:t>
            </a:r>
          </a:p>
          <a:p>
            <a:r>
              <a:rPr lang="zh-CN" altLang="en-US" dirty="0">
                <a:latin typeface="Times New Roman" panose="02020603050405020304" pitchFamily="18" charset="0"/>
                <a:cs typeface="Times New Roman" panose="02020603050405020304" pitchFamily="18" charset="0"/>
              </a:rPr>
              <a:t>50000</a:t>
            </a:r>
          </a:p>
        </p:txBody>
      </p:sp>
    </p:spTree>
    <p:extLst>
      <p:ext uri="{BB962C8B-B14F-4D97-AF65-F5344CB8AC3E}">
        <p14:creationId xmlns:p14="http://schemas.microsoft.com/office/powerpoint/2010/main" val="13734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77</a:t>
            </a:fld>
            <a:endParaRPr lang="zh-CN" altLang="en-US" dirty="0"/>
          </a:p>
        </p:txBody>
      </p:sp>
      <p:sp>
        <p:nvSpPr>
          <p:cNvPr id="3" name="Rectangle 2_1"/>
          <p:cNvSpPr/>
          <p:nvPr/>
        </p:nvSpPr>
        <p:spPr>
          <a:xfrm>
            <a:off x="199435" y="96020"/>
            <a:ext cx="2108269" cy="461665"/>
          </a:xfrm>
          <a:prstGeom prst="rect">
            <a:avLst/>
          </a:prstGeom>
        </p:spPr>
        <p:txBody>
          <a:bodyPr wrap="none">
            <a:spAutoFit/>
          </a:bodyPr>
          <a:lstStyle/>
          <a:p>
            <a:r>
              <a:rPr lang="en-US" altLang="zh-CN" sz="2400" b="1" spc="225"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2.6 </a:t>
            </a:r>
            <a:r>
              <a:rPr lang="zh-CN" altLang="en-US" sz="2400" b="1" spc="225"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存储驱动</a:t>
            </a:r>
          </a:p>
        </p:txBody>
      </p:sp>
      <p:sp>
        <p:nvSpPr>
          <p:cNvPr id="5" name="矩形 4"/>
          <p:cNvSpPr/>
          <p:nvPr/>
        </p:nvSpPr>
        <p:spPr>
          <a:xfrm>
            <a:off x="199435" y="882459"/>
            <a:ext cx="8522534" cy="1323439"/>
          </a:xfrm>
          <a:prstGeom prst="rect">
            <a:avLst/>
          </a:prstGeom>
        </p:spPr>
        <p:txBody>
          <a:bodyPr wrap="square">
            <a:spAutoFit/>
          </a:bodyPr>
          <a:lstStyle/>
          <a:p>
            <a:r>
              <a:rPr lang="zh-CN" altLang="en-US" sz="2000" dirty="0" smtClean="0">
                <a:solidFill>
                  <a:srgbClr val="333333"/>
                </a:solidFill>
                <a:latin typeface="+mj-ea"/>
                <a:ea typeface="+mj-ea"/>
              </a:rPr>
              <a:t>基于</a:t>
            </a:r>
            <a:r>
              <a:rPr lang="en-US" altLang="zh-CN" sz="2000" dirty="0">
                <a:solidFill>
                  <a:srgbClr val="333333"/>
                </a:solidFill>
                <a:latin typeface="+mj-ea"/>
              </a:rPr>
              <a:t>AUFS</a:t>
            </a:r>
            <a:r>
              <a:rPr lang="zh-CN" altLang="en-US" sz="2000" dirty="0" smtClean="0">
                <a:solidFill>
                  <a:srgbClr val="333333"/>
                </a:solidFill>
                <a:latin typeface="+mj-ea"/>
              </a:rPr>
              <a:t>分层概念，</a:t>
            </a:r>
            <a:r>
              <a:rPr lang="en-US" altLang="zh-CN" sz="2000" dirty="0" smtClean="0">
                <a:solidFill>
                  <a:srgbClr val="333333"/>
                </a:solidFill>
                <a:latin typeface="+mj-ea"/>
                <a:ea typeface="+mj-ea"/>
              </a:rPr>
              <a:t>Docker</a:t>
            </a:r>
            <a:r>
              <a:rPr lang="zh-CN" altLang="en-US" sz="2000" dirty="0" smtClean="0">
                <a:solidFill>
                  <a:srgbClr val="333333"/>
                </a:solidFill>
                <a:latin typeface="+mj-ea"/>
                <a:ea typeface="+mj-ea"/>
              </a:rPr>
              <a:t>最初采用</a:t>
            </a:r>
            <a:r>
              <a:rPr lang="en-US" altLang="zh-CN" sz="2000" dirty="0">
                <a:solidFill>
                  <a:srgbClr val="333333"/>
                </a:solidFill>
                <a:latin typeface="+mj-ea"/>
                <a:ea typeface="+mj-ea"/>
              </a:rPr>
              <a:t>AUFS</a:t>
            </a:r>
            <a:r>
              <a:rPr lang="zh-CN" altLang="en-US" sz="2000" dirty="0">
                <a:solidFill>
                  <a:srgbClr val="333333"/>
                </a:solidFill>
                <a:latin typeface="+mj-ea"/>
                <a:ea typeface="+mj-ea"/>
              </a:rPr>
              <a:t>作为文件系统</a:t>
            </a:r>
            <a:r>
              <a:rPr lang="zh-CN" altLang="en-US" sz="2000" dirty="0" smtClean="0">
                <a:solidFill>
                  <a:srgbClr val="333333"/>
                </a:solidFill>
                <a:latin typeface="+mj-ea"/>
                <a:ea typeface="+mj-ea"/>
              </a:rPr>
              <a:t>，实现多个容器共享</a:t>
            </a:r>
            <a:r>
              <a:rPr lang="zh-CN" altLang="en-US" sz="2000" dirty="0">
                <a:solidFill>
                  <a:srgbClr val="333333"/>
                </a:solidFill>
                <a:latin typeface="+mj-ea"/>
                <a:ea typeface="+mj-ea"/>
              </a:rPr>
              <a:t>一</a:t>
            </a:r>
            <a:r>
              <a:rPr lang="zh-CN" altLang="en-US" sz="2000" dirty="0" smtClean="0">
                <a:solidFill>
                  <a:srgbClr val="333333"/>
                </a:solidFill>
                <a:latin typeface="+mj-ea"/>
                <a:ea typeface="+mj-ea"/>
              </a:rPr>
              <a:t>个镜像。</a:t>
            </a:r>
            <a:r>
              <a:rPr lang="zh-CN" altLang="en-US" sz="2000" dirty="0">
                <a:solidFill>
                  <a:srgbClr val="333333"/>
                </a:solidFill>
                <a:latin typeface="+mj-ea"/>
                <a:ea typeface="+mj-ea"/>
              </a:rPr>
              <a:t>但是由于</a:t>
            </a:r>
            <a:r>
              <a:rPr lang="en-US" altLang="zh-CN" sz="2000" dirty="0">
                <a:solidFill>
                  <a:srgbClr val="333333"/>
                </a:solidFill>
                <a:latin typeface="+mj-ea"/>
                <a:ea typeface="+mj-ea"/>
              </a:rPr>
              <a:t>AUFS</a:t>
            </a:r>
            <a:r>
              <a:rPr lang="zh-CN" altLang="en-US" sz="2000" dirty="0">
                <a:solidFill>
                  <a:srgbClr val="333333"/>
                </a:solidFill>
                <a:latin typeface="+mj-ea"/>
                <a:ea typeface="+mj-ea"/>
              </a:rPr>
              <a:t>未并入</a:t>
            </a:r>
            <a:r>
              <a:rPr lang="en-US" altLang="zh-CN" sz="2000" dirty="0">
                <a:solidFill>
                  <a:srgbClr val="333333"/>
                </a:solidFill>
                <a:latin typeface="+mj-ea"/>
                <a:ea typeface="+mj-ea"/>
              </a:rPr>
              <a:t>Linux</a:t>
            </a:r>
            <a:r>
              <a:rPr lang="zh-CN" altLang="en-US" sz="2000" dirty="0">
                <a:solidFill>
                  <a:srgbClr val="333333"/>
                </a:solidFill>
                <a:latin typeface="+mj-ea"/>
                <a:ea typeface="+mj-ea"/>
              </a:rPr>
              <a:t>内核，且只支持</a:t>
            </a:r>
            <a:r>
              <a:rPr lang="en-US" altLang="zh-CN" sz="2000" dirty="0">
                <a:solidFill>
                  <a:srgbClr val="333333"/>
                </a:solidFill>
                <a:latin typeface="+mj-ea"/>
                <a:ea typeface="+mj-ea"/>
              </a:rPr>
              <a:t>Ubuntu</a:t>
            </a:r>
            <a:r>
              <a:rPr lang="zh-CN" altLang="en-US" sz="2000" dirty="0">
                <a:solidFill>
                  <a:srgbClr val="333333"/>
                </a:solidFill>
                <a:latin typeface="+mj-ea"/>
                <a:ea typeface="+mj-ea"/>
              </a:rPr>
              <a:t>，考虑到兼容性问题，在</a:t>
            </a:r>
            <a:r>
              <a:rPr lang="en-US" altLang="zh-CN" sz="2000" dirty="0">
                <a:solidFill>
                  <a:srgbClr val="333333"/>
                </a:solidFill>
                <a:latin typeface="+mj-ea"/>
                <a:ea typeface="+mj-ea"/>
              </a:rPr>
              <a:t>Docker 0.7 </a:t>
            </a:r>
            <a:r>
              <a:rPr lang="zh-CN" altLang="en-US" sz="2000" dirty="0">
                <a:solidFill>
                  <a:srgbClr val="333333"/>
                </a:solidFill>
                <a:latin typeface="+mj-ea"/>
                <a:ea typeface="+mj-ea"/>
              </a:rPr>
              <a:t>版本中引入了存储驱动，</a:t>
            </a:r>
            <a:r>
              <a:rPr lang="zh-CN" altLang="en-US" sz="2000" dirty="0" smtClean="0">
                <a:solidFill>
                  <a:srgbClr val="333333"/>
                </a:solidFill>
                <a:latin typeface="+mj-ea"/>
                <a:ea typeface="+mj-ea"/>
              </a:rPr>
              <a:t>目前</a:t>
            </a:r>
            <a:r>
              <a:rPr lang="en-US" altLang="zh-CN" sz="2000" dirty="0" smtClean="0">
                <a:solidFill>
                  <a:srgbClr val="333333"/>
                </a:solidFill>
                <a:latin typeface="+mj-ea"/>
                <a:ea typeface="+mj-ea"/>
              </a:rPr>
              <a:t>Docker</a:t>
            </a:r>
            <a:r>
              <a:rPr lang="zh-CN" altLang="en-US" sz="2000" dirty="0">
                <a:solidFill>
                  <a:srgbClr val="333333"/>
                </a:solidFill>
                <a:latin typeface="+mj-ea"/>
                <a:ea typeface="+mj-ea"/>
              </a:rPr>
              <a:t>支持</a:t>
            </a:r>
            <a:r>
              <a:rPr lang="en-US" altLang="zh-CN" sz="2000" dirty="0">
                <a:solidFill>
                  <a:srgbClr val="333333"/>
                </a:solidFill>
                <a:latin typeface="+mj-ea"/>
                <a:ea typeface="+mj-ea"/>
              </a:rPr>
              <a:t>AUFS</a:t>
            </a:r>
            <a:r>
              <a:rPr lang="zh-CN" altLang="en-US" sz="2000" dirty="0">
                <a:solidFill>
                  <a:srgbClr val="333333"/>
                </a:solidFill>
                <a:latin typeface="+mj-ea"/>
                <a:ea typeface="+mj-ea"/>
              </a:rPr>
              <a:t>、</a:t>
            </a:r>
            <a:r>
              <a:rPr lang="en-US" altLang="zh-CN" sz="2000" dirty="0">
                <a:solidFill>
                  <a:srgbClr val="333333"/>
                </a:solidFill>
                <a:latin typeface="+mj-ea"/>
                <a:ea typeface="+mj-ea"/>
              </a:rPr>
              <a:t>Btrfs</a:t>
            </a:r>
            <a:r>
              <a:rPr lang="zh-CN" altLang="en-US" sz="2000" dirty="0">
                <a:solidFill>
                  <a:srgbClr val="333333"/>
                </a:solidFill>
                <a:latin typeface="+mj-ea"/>
                <a:ea typeface="+mj-ea"/>
              </a:rPr>
              <a:t>、</a:t>
            </a:r>
            <a:r>
              <a:rPr lang="en-US" altLang="zh-CN" sz="2000" dirty="0">
                <a:solidFill>
                  <a:srgbClr val="333333"/>
                </a:solidFill>
                <a:latin typeface="+mj-ea"/>
                <a:ea typeface="+mj-ea"/>
              </a:rPr>
              <a:t>Devicemapper</a:t>
            </a:r>
            <a:r>
              <a:rPr lang="zh-CN" altLang="en-US" sz="2000" dirty="0">
                <a:solidFill>
                  <a:srgbClr val="333333"/>
                </a:solidFill>
                <a:latin typeface="+mj-ea"/>
                <a:ea typeface="+mj-ea"/>
              </a:rPr>
              <a:t>、</a:t>
            </a:r>
            <a:r>
              <a:rPr lang="en-US" altLang="zh-CN" sz="2000" dirty="0">
                <a:solidFill>
                  <a:srgbClr val="333333"/>
                </a:solidFill>
                <a:latin typeface="+mj-ea"/>
                <a:ea typeface="+mj-ea"/>
              </a:rPr>
              <a:t>OverlayFS</a:t>
            </a:r>
            <a:r>
              <a:rPr lang="zh-CN" altLang="en-US" sz="2000" dirty="0">
                <a:solidFill>
                  <a:srgbClr val="333333"/>
                </a:solidFill>
                <a:latin typeface="+mj-ea"/>
                <a:ea typeface="+mj-ea"/>
              </a:rPr>
              <a:t>、</a:t>
            </a:r>
            <a:r>
              <a:rPr lang="en-US" altLang="zh-CN" sz="2000" dirty="0">
                <a:solidFill>
                  <a:srgbClr val="333333"/>
                </a:solidFill>
                <a:latin typeface="+mj-ea"/>
                <a:ea typeface="+mj-ea"/>
              </a:rPr>
              <a:t>ZFS</a:t>
            </a:r>
            <a:r>
              <a:rPr lang="zh-CN" altLang="en-US" sz="2000" dirty="0">
                <a:solidFill>
                  <a:srgbClr val="333333"/>
                </a:solidFill>
                <a:latin typeface="+mj-ea"/>
                <a:ea typeface="+mj-ea"/>
              </a:rPr>
              <a:t>五种存储驱动。</a:t>
            </a:r>
            <a:endParaRPr lang="zh-CN" altLang="en-US" sz="2000" dirty="0">
              <a:latin typeface="+mj-ea"/>
              <a:ea typeface="+mj-ea"/>
            </a:endParaRPr>
          </a:p>
        </p:txBody>
      </p:sp>
      <p:sp>
        <p:nvSpPr>
          <p:cNvPr id="8" name="矩形 7"/>
          <p:cNvSpPr/>
          <p:nvPr/>
        </p:nvSpPr>
        <p:spPr>
          <a:xfrm>
            <a:off x="199435" y="2414444"/>
            <a:ext cx="8945510" cy="707886"/>
          </a:xfrm>
          <a:prstGeom prst="rect">
            <a:avLst/>
          </a:prstGeom>
        </p:spPr>
        <p:txBody>
          <a:bodyPr wrap="square">
            <a:spAutoFit/>
          </a:bodyPr>
          <a:lstStyle/>
          <a:p>
            <a:r>
              <a:rPr lang="zh-CN" altLang="en-US" sz="2000" b="1" dirty="0">
                <a:solidFill>
                  <a:srgbClr val="333333"/>
                </a:solidFill>
                <a:latin typeface="+mn-ea"/>
              </a:rPr>
              <a:t>写时复制 </a:t>
            </a:r>
            <a:r>
              <a:rPr lang="en-US" altLang="zh-CN" sz="2000" b="1" dirty="0" smtClean="0">
                <a:solidFill>
                  <a:srgbClr val="333333"/>
                </a:solidFill>
                <a:latin typeface="+mn-ea"/>
              </a:rPr>
              <a:t>(</a:t>
            </a:r>
            <a:r>
              <a:rPr lang="en-US" altLang="zh-CN" sz="2000" dirty="0">
                <a:solidFill>
                  <a:srgbClr val="333333"/>
                </a:solidFill>
                <a:latin typeface="+mn-ea"/>
              </a:rPr>
              <a:t>copy-on-write ,</a:t>
            </a:r>
            <a:r>
              <a:rPr lang="en-US" altLang="zh-CN" sz="2000" b="1" dirty="0" err="1" smtClean="0">
                <a:solidFill>
                  <a:srgbClr val="333333"/>
                </a:solidFill>
                <a:latin typeface="+mn-ea"/>
              </a:rPr>
              <a:t>CoW</a:t>
            </a:r>
            <a:r>
              <a:rPr lang="en-US" altLang="zh-CN" sz="2000" b="1" dirty="0">
                <a:solidFill>
                  <a:srgbClr val="333333"/>
                </a:solidFill>
                <a:latin typeface="+mn-ea"/>
              </a:rPr>
              <a:t>)</a:t>
            </a:r>
            <a:r>
              <a:rPr lang="zh-CN" altLang="en-US" sz="2000" dirty="0">
                <a:solidFill>
                  <a:srgbClr val="333333"/>
                </a:solidFill>
                <a:latin typeface="+mn-ea"/>
              </a:rPr>
              <a:t>所有驱动都用到的</a:t>
            </a:r>
            <a:r>
              <a:rPr lang="zh-CN" altLang="en-US" sz="2000" dirty="0" smtClean="0">
                <a:solidFill>
                  <a:srgbClr val="333333"/>
                </a:solidFill>
                <a:latin typeface="+mn-ea"/>
              </a:rPr>
              <a:t>技术，表示</a:t>
            </a:r>
            <a:r>
              <a:rPr lang="zh-CN" altLang="en-US" sz="2000" dirty="0">
                <a:solidFill>
                  <a:srgbClr val="333333"/>
                </a:solidFill>
                <a:latin typeface="+mn-ea"/>
              </a:rPr>
              <a:t>只是在需要写时才去复制，这个是针对已有文件的修改场景</a:t>
            </a:r>
            <a:r>
              <a:rPr lang="zh-CN" altLang="en-US" sz="2000" dirty="0" smtClean="0">
                <a:solidFill>
                  <a:srgbClr val="333333"/>
                </a:solidFill>
                <a:latin typeface="+mn-ea"/>
              </a:rPr>
              <a:t>。</a:t>
            </a:r>
            <a:endParaRPr lang="zh-CN" altLang="en-US" sz="2000" dirty="0">
              <a:latin typeface="+mn-ea"/>
            </a:endParaRPr>
          </a:p>
        </p:txBody>
      </p:sp>
      <p:sp>
        <p:nvSpPr>
          <p:cNvPr id="9" name="矩形 8"/>
          <p:cNvSpPr/>
          <p:nvPr/>
        </p:nvSpPr>
        <p:spPr>
          <a:xfrm>
            <a:off x="199435" y="3289477"/>
            <a:ext cx="8765661" cy="1200329"/>
          </a:xfrm>
          <a:prstGeom prst="rect">
            <a:avLst/>
          </a:prstGeom>
        </p:spPr>
        <p:txBody>
          <a:bodyPr wrap="square">
            <a:spAutoFit/>
          </a:bodyPr>
          <a:lstStyle/>
          <a:p>
            <a:r>
              <a:rPr lang="en-US" altLang="zh-CN" dirty="0" err="1" smtClean="0">
                <a:solidFill>
                  <a:srgbClr val="333333"/>
                </a:solidFill>
                <a:latin typeface="+mn-ea"/>
              </a:rPr>
              <a:t>CoW</a:t>
            </a:r>
            <a:r>
              <a:rPr lang="zh-CN" altLang="en-US" dirty="0" smtClean="0">
                <a:solidFill>
                  <a:srgbClr val="333333"/>
                </a:solidFill>
                <a:latin typeface="+mn-ea"/>
              </a:rPr>
              <a:t>技术让</a:t>
            </a:r>
            <a:r>
              <a:rPr lang="zh-CN" altLang="en-US" dirty="0">
                <a:solidFill>
                  <a:srgbClr val="333333"/>
                </a:solidFill>
                <a:latin typeface="+mn-ea"/>
              </a:rPr>
              <a:t>所有的容器</a:t>
            </a:r>
            <a:r>
              <a:rPr lang="zh-CN" altLang="en-US" dirty="0" smtClean="0">
                <a:solidFill>
                  <a:srgbClr val="333333"/>
                </a:solidFill>
                <a:latin typeface="+mn-ea"/>
              </a:rPr>
              <a:t>共享镜像的</a:t>
            </a:r>
            <a:r>
              <a:rPr lang="zh-CN" altLang="en-US" dirty="0">
                <a:solidFill>
                  <a:srgbClr val="333333"/>
                </a:solidFill>
                <a:latin typeface="+mn-ea"/>
              </a:rPr>
              <a:t>文件系统，所有数据都</a:t>
            </a:r>
            <a:r>
              <a:rPr lang="zh-CN" altLang="en-US" dirty="0" smtClean="0">
                <a:solidFill>
                  <a:srgbClr val="333333"/>
                </a:solidFill>
                <a:latin typeface="+mn-ea"/>
              </a:rPr>
              <a:t>从同一个镜像中</a:t>
            </a:r>
            <a:r>
              <a:rPr lang="zh-CN" altLang="en-US" dirty="0">
                <a:solidFill>
                  <a:srgbClr val="333333"/>
                </a:solidFill>
                <a:latin typeface="+mn-ea"/>
              </a:rPr>
              <a:t>读取，只有当要对文件进行写操作时，才</a:t>
            </a:r>
            <a:r>
              <a:rPr lang="zh-CN" altLang="en-US" dirty="0" smtClean="0">
                <a:solidFill>
                  <a:srgbClr val="333333"/>
                </a:solidFill>
                <a:latin typeface="+mn-ea"/>
              </a:rPr>
              <a:t>从镜像里</a:t>
            </a:r>
            <a:r>
              <a:rPr lang="zh-CN" altLang="en-US" dirty="0">
                <a:solidFill>
                  <a:srgbClr val="333333"/>
                </a:solidFill>
                <a:latin typeface="+mn-ea"/>
              </a:rPr>
              <a:t>把要写的文件复制到自己的文件系统进行</a:t>
            </a:r>
            <a:r>
              <a:rPr lang="zh-CN" altLang="en-US" dirty="0" smtClean="0">
                <a:solidFill>
                  <a:srgbClr val="333333"/>
                </a:solidFill>
                <a:latin typeface="+mn-ea"/>
              </a:rPr>
              <a:t>修改，</a:t>
            </a:r>
            <a:r>
              <a:rPr lang="zh-CN" altLang="en-US" dirty="0">
                <a:solidFill>
                  <a:srgbClr val="333333"/>
                </a:solidFill>
                <a:latin typeface="+mn-ea"/>
              </a:rPr>
              <a:t>并不会</a:t>
            </a:r>
            <a:r>
              <a:rPr lang="zh-CN" altLang="en-US" dirty="0" smtClean="0">
                <a:solidFill>
                  <a:srgbClr val="333333"/>
                </a:solidFill>
                <a:latin typeface="+mn-ea"/>
              </a:rPr>
              <a:t>修改镜像源文件，且</a:t>
            </a:r>
            <a:r>
              <a:rPr lang="zh-CN" altLang="en-US" dirty="0">
                <a:solidFill>
                  <a:srgbClr val="333333"/>
                </a:solidFill>
                <a:latin typeface="+mn-ea"/>
              </a:rPr>
              <a:t>多个</a:t>
            </a:r>
            <a:r>
              <a:rPr lang="zh-CN" altLang="en-US" dirty="0" smtClean="0">
                <a:solidFill>
                  <a:srgbClr val="333333"/>
                </a:solidFill>
                <a:latin typeface="+mn-ea"/>
              </a:rPr>
              <a:t>容器进行写操作镜像文件</a:t>
            </a:r>
            <a:r>
              <a:rPr lang="zh-CN" altLang="en-US" dirty="0">
                <a:solidFill>
                  <a:srgbClr val="333333"/>
                </a:solidFill>
                <a:latin typeface="+mn-ea"/>
              </a:rPr>
              <a:t>，会在每个容器的文件系统里生成一个副本，每个容器修改的都是自己的副本，互相隔离，互不</a:t>
            </a:r>
            <a:r>
              <a:rPr lang="zh-CN" altLang="en-US" dirty="0" smtClean="0">
                <a:solidFill>
                  <a:srgbClr val="333333"/>
                </a:solidFill>
                <a:latin typeface="+mn-ea"/>
              </a:rPr>
              <a:t>影响</a:t>
            </a:r>
            <a:r>
              <a:rPr lang="en-US" altLang="zh-CN" dirty="0" smtClean="0">
                <a:solidFill>
                  <a:srgbClr val="333333"/>
                </a:solidFill>
                <a:latin typeface="+mn-ea"/>
              </a:rPr>
              <a:t>.</a:t>
            </a:r>
            <a:endParaRPr lang="zh-CN" altLang="en-US" dirty="0">
              <a:latin typeface="+mn-ea"/>
            </a:endParaRPr>
          </a:p>
        </p:txBody>
      </p:sp>
      <p:sp>
        <p:nvSpPr>
          <p:cNvPr id="10" name="矩形 9"/>
          <p:cNvSpPr/>
          <p:nvPr/>
        </p:nvSpPr>
        <p:spPr>
          <a:xfrm>
            <a:off x="199435" y="4933952"/>
            <a:ext cx="8765661" cy="707886"/>
          </a:xfrm>
          <a:prstGeom prst="rect">
            <a:avLst/>
          </a:prstGeom>
        </p:spPr>
        <p:txBody>
          <a:bodyPr wrap="square">
            <a:spAutoFit/>
          </a:bodyPr>
          <a:lstStyle/>
          <a:p>
            <a:r>
              <a:rPr lang="zh-CN" altLang="en-US" sz="2000" b="1" dirty="0">
                <a:solidFill>
                  <a:srgbClr val="333333"/>
                </a:solidFill>
                <a:latin typeface="+mn-ea"/>
              </a:rPr>
              <a:t>用时分配 （</a:t>
            </a:r>
            <a:r>
              <a:rPr lang="en-US" altLang="zh-CN" sz="2000" b="1" dirty="0">
                <a:solidFill>
                  <a:srgbClr val="333333"/>
                </a:solidFill>
                <a:latin typeface="+mn-ea"/>
              </a:rPr>
              <a:t>allocate-on-demand</a:t>
            </a:r>
            <a:r>
              <a:rPr lang="zh-CN" altLang="en-US" sz="2000" b="1" dirty="0" smtClean="0">
                <a:solidFill>
                  <a:srgbClr val="333333"/>
                </a:solidFill>
                <a:latin typeface="+mn-ea"/>
              </a:rPr>
              <a:t>）</a:t>
            </a:r>
            <a:r>
              <a:rPr lang="zh-CN" altLang="en-US" sz="2000" dirty="0" smtClean="0">
                <a:solidFill>
                  <a:srgbClr val="333333"/>
                </a:solidFill>
                <a:latin typeface="+mn-ea"/>
              </a:rPr>
              <a:t>是</a:t>
            </a:r>
            <a:r>
              <a:rPr lang="zh-CN" altLang="en-US" sz="2000" dirty="0">
                <a:solidFill>
                  <a:srgbClr val="333333"/>
                </a:solidFill>
                <a:latin typeface="+mn-ea"/>
              </a:rPr>
              <a:t>用</a:t>
            </a:r>
            <a:r>
              <a:rPr lang="zh-CN" altLang="en-US" sz="2000" dirty="0" smtClean="0">
                <a:solidFill>
                  <a:srgbClr val="333333"/>
                </a:solidFill>
                <a:latin typeface="+mn-ea"/>
              </a:rPr>
              <a:t>在创建新文件</a:t>
            </a:r>
            <a:r>
              <a:rPr lang="zh-CN" altLang="en-US" sz="2000" dirty="0">
                <a:solidFill>
                  <a:srgbClr val="333333"/>
                </a:solidFill>
                <a:latin typeface="+mn-ea"/>
              </a:rPr>
              <a:t>的场景，只有</a:t>
            </a:r>
            <a:r>
              <a:rPr lang="zh-CN" altLang="en-US" sz="2000" dirty="0" smtClean="0">
                <a:solidFill>
                  <a:srgbClr val="333333"/>
                </a:solidFill>
                <a:latin typeface="+mn-ea"/>
              </a:rPr>
              <a:t>在写入</a:t>
            </a:r>
            <a:r>
              <a:rPr lang="zh-CN" altLang="en-US" sz="2000" dirty="0">
                <a:solidFill>
                  <a:srgbClr val="333333"/>
                </a:solidFill>
                <a:latin typeface="+mn-ea"/>
              </a:rPr>
              <a:t>一</a:t>
            </a:r>
            <a:r>
              <a:rPr lang="zh-CN" altLang="en-US" sz="2000" dirty="0" smtClean="0">
                <a:solidFill>
                  <a:srgbClr val="333333"/>
                </a:solidFill>
                <a:latin typeface="+mn-ea"/>
              </a:rPr>
              <a:t>个新文件</a:t>
            </a:r>
            <a:r>
              <a:rPr lang="zh-CN" altLang="en-US" sz="2000" dirty="0">
                <a:solidFill>
                  <a:srgbClr val="333333"/>
                </a:solidFill>
                <a:latin typeface="+mn-ea"/>
              </a:rPr>
              <a:t>时才分配空间</a:t>
            </a:r>
            <a:r>
              <a:rPr lang="zh-CN" altLang="en-US" sz="2000" dirty="0" smtClean="0">
                <a:solidFill>
                  <a:srgbClr val="333333"/>
                </a:solidFill>
                <a:latin typeface="+mn-ea"/>
              </a:rPr>
              <a:t>，提高</a:t>
            </a:r>
            <a:r>
              <a:rPr lang="zh-CN" altLang="en-US" sz="2000" dirty="0">
                <a:solidFill>
                  <a:srgbClr val="333333"/>
                </a:solidFill>
                <a:latin typeface="+mn-ea"/>
              </a:rPr>
              <a:t>存储资源的利用率</a:t>
            </a:r>
            <a:r>
              <a:rPr lang="zh-CN" altLang="en-US" sz="2000" dirty="0" smtClean="0">
                <a:solidFill>
                  <a:srgbClr val="333333"/>
                </a:solidFill>
                <a:latin typeface="+mn-ea"/>
              </a:rPr>
              <a:t>。</a:t>
            </a:r>
            <a:endParaRPr lang="zh-CN" altLang="en-US" sz="2000" dirty="0">
              <a:latin typeface="+mn-ea"/>
            </a:endParaRPr>
          </a:p>
        </p:txBody>
      </p:sp>
    </p:spTree>
    <p:extLst>
      <p:ext uri="{BB962C8B-B14F-4D97-AF65-F5344CB8AC3E}">
        <p14:creationId xmlns:p14="http://schemas.microsoft.com/office/powerpoint/2010/main" val="2913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78</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cs typeface="Times New Roman" panose="02020603050405020304" pitchFamily="18" charset="0"/>
              </a:rPr>
              <a:t>2.6 </a:t>
            </a:r>
            <a:r>
              <a:rPr lang="zh-CN" altLang="en-US" sz="2400" b="1" spc="225" dirty="0">
                <a:solidFill>
                  <a:schemeClr val="bg1"/>
                </a:solidFill>
                <a:latin typeface="+mn-ea"/>
                <a:cs typeface="Times New Roman" panose="02020603050405020304" pitchFamily="18" charset="0"/>
              </a:rPr>
              <a:t>存储驱动</a:t>
            </a:r>
          </a:p>
        </p:txBody>
      </p:sp>
      <p:sp>
        <p:nvSpPr>
          <p:cNvPr id="4" name="矩形 3"/>
          <p:cNvSpPr/>
          <p:nvPr/>
        </p:nvSpPr>
        <p:spPr>
          <a:xfrm>
            <a:off x="199435" y="747012"/>
            <a:ext cx="1499449" cy="461665"/>
          </a:xfrm>
          <a:prstGeom prst="rect">
            <a:avLst/>
          </a:prstGeom>
        </p:spPr>
        <p:txBody>
          <a:bodyPr wrap="none">
            <a:spAutoFit/>
          </a:bodyPr>
          <a:lstStyle/>
          <a:p>
            <a:r>
              <a:rPr lang="en-US" altLang="zh-CN" sz="2400" b="1" dirty="0" smtClean="0"/>
              <a:t>1</a:t>
            </a:r>
            <a:r>
              <a:rPr lang="zh-CN" altLang="en-US" sz="2400" b="1" dirty="0" smtClean="0"/>
              <a:t>、</a:t>
            </a:r>
            <a:r>
              <a:rPr lang="en-US" altLang="zh-CN" sz="2400" b="1" dirty="0" smtClean="0"/>
              <a:t>AUFS</a:t>
            </a:r>
            <a:endParaRPr lang="zh-CN" altLang="en-US" sz="2400" b="1" dirty="0"/>
          </a:p>
        </p:txBody>
      </p:sp>
      <p:sp>
        <p:nvSpPr>
          <p:cNvPr id="6" name="矩形 5"/>
          <p:cNvSpPr/>
          <p:nvPr/>
        </p:nvSpPr>
        <p:spPr>
          <a:xfrm>
            <a:off x="124676" y="1398004"/>
            <a:ext cx="9019324" cy="1015663"/>
          </a:xfrm>
          <a:prstGeom prst="rect">
            <a:avLst/>
          </a:prstGeom>
        </p:spPr>
        <p:txBody>
          <a:bodyPr wrap="square">
            <a:spAutoFit/>
          </a:bodyPr>
          <a:lstStyle/>
          <a:p>
            <a:r>
              <a:rPr lang="en-US" altLang="zh-CN" sz="2000" dirty="0">
                <a:solidFill>
                  <a:srgbClr val="333333"/>
                </a:solidFill>
                <a:latin typeface="+mn-ea"/>
              </a:rPr>
              <a:t>AUFS (</a:t>
            </a:r>
            <a:r>
              <a:rPr lang="en-US" altLang="zh-CN" sz="2000" dirty="0" smtClean="0">
                <a:solidFill>
                  <a:srgbClr val="333333"/>
                </a:solidFill>
                <a:latin typeface="+mn-ea"/>
              </a:rPr>
              <a:t>Another </a:t>
            </a:r>
            <a:r>
              <a:rPr lang="en-US" altLang="zh-CN" sz="2000" dirty="0" err="1" smtClean="0">
                <a:solidFill>
                  <a:srgbClr val="333333"/>
                </a:solidFill>
                <a:latin typeface="+mn-ea"/>
              </a:rPr>
              <a:t>UnionFS</a:t>
            </a:r>
            <a:r>
              <a:rPr lang="en-US" altLang="zh-CN" sz="2000" dirty="0">
                <a:solidFill>
                  <a:srgbClr val="333333"/>
                </a:solidFill>
                <a:latin typeface="+mn-ea"/>
              </a:rPr>
              <a:t>)</a:t>
            </a:r>
            <a:r>
              <a:rPr lang="zh-CN" altLang="en-US" sz="2000" dirty="0">
                <a:solidFill>
                  <a:srgbClr val="333333"/>
                </a:solidFill>
                <a:latin typeface="+mn-ea"/>
              </a:rPr>
              <a:t>是一种</a:t>
            </a:r>
            <a:r>
              <a:rPr lang="en-US" altLang="zh-CN" sz="2000" dirty="0">
                <a:solidFill>
                  <a:srgbClr val="333333"/>
                </a:solidFill>
                <a:latin typeface="+mn-ea"/>
              </a:rPr>
              <a:t>UnionFS</a:t>
            </a:r>
            <a:r>
              <a:rPr lang="zh-CN" altLang="en-US" sz="2000" dirty="0">
                <a:solidFill>
                  <a:srgbClr val="333333"/>
                </a:solidFill>
                <a:latin typeface="+mn-ea"/>
              </a:rPr>
              <a:t>，是文件级的存储</a:t>
            </a:r>
            <a:r>
              <a:rPr lang="zh-CN" altLang="en-US" sz="2000" dirty="0" smtClean="0">
                <a:solidFill>
                  <a:srgbClr val="333333"/>
                </a:solidFill>
                <a:latin typeface="+mn-ea"/>
              </a:rPr>
              <a:t>驱动，能</a:t>
            </a:r>
            <a:r>
              <a:rPr lang="zh-CN" altLang="en-US" sz="2000" dirty="0">
                <a:solidFill>
                  <a:srgbClr val="333333"/>
                </a:solidFill>
                <a:latin typeface="+mn-ea"/>
              </a:rPr>
              <a:t>透明覆盖一或多个现有文件系统的层状文件系统，把多层合并成文件系统的单层表示</a:t>
            </a:r>
            <a:r>
              <a:rPr lang="zh-CN" altLang="en-US" sz="2000" dirty="0" smtClean="0">
                <a:solidFill>
                  <a:srgbClr val="333333"/>
                </a:solidFill>
                <a:latin typeface="+mn-ea"/>
              </a:rPr>
              <a:t>。</a:t>
            </a:r>
            <a:endParaRPr lang="en-US" altLang="zh-CN" sz="2000" dirty="0" smtClean="0">
              <a:solidFill>
                <a:srgbClr val="333333"/>
              </a:solidFill>
              <a:latin typeface="+mn-ea"/>
            </a:endParaRPr>
          </a:p>
          <a:p>
            <a:r>
              <a:rPr lang="zh-CN" altLang="en-US" sz="2000" dirty="0" smtClean="0">
                <a:solidFill>
                  <a:srgbClr val="333333"/>
                </a:solidFill>
                <a:latin typeface="+mn-ea"/>
              </a:rPr>
              <a:t>即支持</a:t>
            </a:r>
            <a:r>
              <a:rPr lang="zh-CN" altLang="en-US" sz="2000" dirty="0">
                <a:solidFill>
                  <a:srgbClr val="333333"/>
                </a:solidFill>
                <a:latin typeface="+mn-ea"/>
              </a:rPr>
              <a:t>将不同目录挂载到同一个虚拟文件下的文件系统。</a:t>
            </a:r>
            <a:endParaRPr lang="zh-CN" altLang="en-US" sz="2000" dirty="0">
              <a:latin typeface="+mn-ea"/>
            </a:endParaRPr>
          </a:p>
        </p:txBody>
      </p:sp>
      <p:pic>
        <p:nvPicPr>
          <p:cNvPr id="5" name="图片 4"/>
          <p:cNvPicPr>
            <a:picLocks noChangeAspect="1"/>
          </p:cNvPicPr>
          <p:nvPr/>
        </p:nvPicPr>
        <p:blipFill>
          <a:blip r:embed="rId3"/>
          <a:stretch>
            <a:fillRect/>
          </a:stretch>
        </p:blipFill>
        <p:spPr>
          <a:xfrm>
            <a:off x="1846801" y="2413667"/>
            <a:ext cx="4943964" cy="3659682"/>
          </a:xfrm>
          <a:prstGeom prst="rect">
            <a:avLst/>
          </a:prstGeom>
        </p:spPr>
      </p:pic>
    </p:spTree>
    <p:extLst>
      <p:ext uri="{BB962C8B-B14F-4D97-AF65-F5344CB8AC3E}">
        <p14:creationId xmlns:p14="http://schemas.microsoft.com/office/powerpoint/2010/main" val="49914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79</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cs typeface="Times New Roman" panose="02020603050405020304" pitchFamily="18" charset="0"/>
              </a:rPr>
              <a:t>2.6 </a:t>
            </a:r>
            <a:r>
              <a:rPr lang="zh-CN" altLang="en-US" sz="2400" b="1" spc="225" dirty="0">
                <a:solidFill>
                  <a:schemeClr val="bg1"/>
                </a:solidFill>
                <a:latin typeface="+mn-ea"/>
                <a:cs typeface="Times New Roman" panose="02020603050405020304" pitchFamily="18" charset="0"/>
              </a:rPr>
              <a:t>存储驱动</a:t>
            </a:r>
          </a:p>
        </p:txBody>
      </p:sp>
      <p:sp>
        <p:nvSpPr>
          <p:cNvPr id="7" name="矩形 6"/>
          <p:cNvSpPr/>
          <p:nvPr/>
        </p:nvSpPr>
        <p:spPr>
          <a:xfrm>
            <a:off x="116284" y="861536"/>
            <a:ext cx="9027715" cy="400110"/>
          </a:xfrm>
          <a:prstGeom prst="rect">
            <a:avLst/>
          </a:prstGeom>
        </p:spPr>
        <p:txBody>
          <a:bodyPr wrap="square">
            <a:spAutoFit/>
          </a:bodyPr>
          <a:lstStyle/>
          <a:p>
            <a:r>
              <a:rPr lang="zh-CN" altLang="en-US" sz="2000" dirty="0">
                <a:latin typeface="+mn-ea"/>
              </a:rPr>
              <a:t>每一个镜像层或者容器层都是 </a:t>
            </a:r>
            <a:r>
              <a:rPr lang="en-US" altLang="zh-CN" sz="2000" dirty="0">
                <a:latin typeface="+mn-ea"/>
              </a:rPr>
              <a:t>/</a:t>
            </a:r>
            <a:r>
              <a:rPr lang="en-US" altLang="zh-CN" sz="2000" dirty="0" err="1">
                <a:latin typeface="+mn-ea"/>
              </a:rPr>
              <a:t>var</a:t>
            </a:r>
            <a:r>
              <a:rPr lang="en-US" altLang="zh-CN" sz="2000" dirty="0">
                <a:latin typeface="+mn-ea"/>
              </a:rPr>
              <a:t>/lib/</a:t>
            </a:r>
            <a:r>
              <a:rPr lang="en-US" altLang="zh-CN" sz="2000" dirty="0" err="1">
                <a:latin typeface="+mn-ea"/>
              </a:rPr>
              <a:t>docker</a:t>
            </a:r>
            <a:r>
              <a:rPr lang="en-US" altLang="zh-CN" sz="2000" dirty="0">
                <a:latin typeface="+mn-ea"/>
              </a:rPr>
              <a:t>/ </a:t>
            </a:r>
            <a:r>
              <a:rPr lang="zh-CN" altLang="en-US" sz="2000" dirty="0">
                <a:latin typeface="+mn-ea"/>
              </a:rPr>
              <a:t>目录下的一个子文件夹</a:t>
            </a:r>
            <a:r>
              <a:rPr lang="zh-CN" altLang="en-US" sz="2000" dirty="0" smtClean="0">
                <a:latin typeface="+mn-ea"/>
              </a:rPr>
              <a:t>；</a:t>
            </a:r>
            <a:endParaRPr lang="zh-CN" altLang="en-US" sz="2000" dirty="0">
              <a:latin typeface="+mn-ea"/>
            </a:endParaRPr>
          </a:p>
        </p:txBody>
      </p:sp>
      <p:sp>
        <p:nvSpPr>
          <p:cNvPr id="9" name="矩形 8"/>
          <p:cNvSpPr/>
          <p:nvPr/>
        </p:nvSpPr>
        <p:spPr>
          <a:xfrm>
            <a:off x="199434" y="1437055"/>
            <a:ext cx="8399133" cy="1754326"/>
          </a:xfrm>
          <a:prstGeom prst="rect">
            <a:avLst/>
          </a:prstGeom>
        </p:spPr>
        <p:txBody>
          <a:bodyPr wrap="square">
            <a:spAutoFit/>
          </a:bodyPr>
          <a:lstStyle/>
          <a:p>
            <a:r>
              <a:rPr lang="en-US" altLang="zh-CN" dirty="0" smtClean="0">
                <a:latin typeface="+mn-ea"/>
              </a:rPr>
              <a:t>/</a:t>
            </a:r>
            <a:r>
              <a:rPr lang="en-US" altLang="zh-CN" dirty="0" err="1">
                <a:latin typeface="+mn-ea"/>
              </a:rPr>
              <a:t>var</a:t>
            </a:r>
            <a:r>
              <a:rPr lang="en-US" altLang="zh-CN" dirty="0">
                <a:latin typeface="+mn-ea"/>
              </a:rPr>
              <a:t>/lib/</a:t>
            </a:r>
            <a:r>
              <a:rPr lang="en-US" altLang="zh-CN" dirty="0" err="1">
                <a:latin typeface="+mn-ea"/>
              </a:rPr>
              <a:t>docker</a:t>
            </a:r>
            <a:r>
              <a:rPr lang="en-US" altLang="zh-CN" dirty="0">
                <a:latin typeface="+mn-ea"/>
              </a:rPr>
              <a:t>/</a:t>
            </a:r>
            <a:r>
              <a:rPr lang="en-US" altLang="zh-CN" dirty="0" err="1">
                <a:latin typeface="+mn-ea"/>
              </a:rPr>
              <a:t>aufs</a:t>
            </a:r>
            <a:r>
              <a:rPr lang="en-US" altLang="zh-CN" dirty="0">
                <a:latin typeface="+mn-ea"/>
              </a:rPr>
              <a:t>/diff/ </a:t>
            </a:r>
            <a:r>
              <a:rPr lang="zh-CN" altLang="en-US" dirty="0" smtClean="0">
                <a:latin typeface="+mn-ea"/>
              </a:rPr>
              <a:t>：</a:t>
            </a:r>
            <a:r>
              <a:rPr lang="zh-CN" altLang="en-US" dirty="0">
                <a:latin typeface="+mn-ea"/>
              </a:rPr>
              <a:t>存储</a:t>
            </a:r>
            <a:r>
              <a:rPr lang="zh-CN" altLang="en-US" dirty="0" smtClean="0">
                <a:latin typeface="+mn-ea"/>
              </a:rPr>
              <a:t>所有</a:t>
            </a:r>
            <a:r>
              <a:rPr lang="zh-CN" altLang="en-US" dirty="0">
                <a:latin typeface="+mn-ea"/>
              </a:rPr>
              <a:t>镜像层和容器层的</a:t>
            </a:r>
            <a:r>
              <a:rPr lang="zh-CN" altLang="en-US" dirty="0" smtClean="0">
                <a:latin typeface="+mn-ea"/>
              </a:rPr>
              <a:t>内容。</a:t>
            </a:r>
            <a:endParaRPr lang="en-US" altLang="zh-CN" dirty="0" smtClean="0">
              <a:latin typeface="+mn-ea"/>
            </a:endParaRPr>
          </a:p>
          <a:p>
            <a:endParaRPr lang="en-US" altLang="zh-CN" dirty="0" smtClean="0">
              <a:latin typeface="+mn-ea"/>
            </a:endParaRPr>
          </a:p>
          <a:p>
            <a:r>
              <a:rPr lang="en-US" altLang="zh-CN" dirty="0">
                <a:latin typeface="+mn-ea"/>
              </a:rPr>
              <a:t>/</a:t>
            </a:r>
            <a:r>
              <a:rPr lang="en-US" altLang="zh-CN" dirty="0" err="1">
                <a:latin typeface="+mn-ea"/>
              </a:rPr>
              <a:t>var</a:t>
            </a:r>
            <a:r>
              <a:rPr lang="en-US" altLang="zh-CN" dirty="0">
                <a:latin typeface="+mn-ea"/>
              </a:rPr>
              <a:t>/lib/</a:t>
            </a:r>
            <a:r>
              <a:rPr lang="en-US" altLang="zh-CN" dirty="0" err="1">
                <a:latin typeface="+mn-ea"/>
              </a:rPr>
              <a:t>docker</a:t>
            </a:r>
            <a:r>
              <a:rPr lang="en-US" altLang="zh-CN" dirty="0">
                <a:latin typeface="+mn-ea"/>
              </a:rPr>
              <a:t>/</a:t>
            </a:r>
            <a:r>
              <a:rPr lang="en-US" altLang="zh-CN" dirty="0" err="1">
                <a:latin typeface="+mn-ea"/>
              </a:rPr>
              <a:t>aufs</a:t>
            </a:r>
            <a:r>
              <a:rPr lang="en-US" altLang="zh-CN" dirty="0">
                <a:latin typeface="+mn-ea"/>
              </a:rPr>
              <a:t>/layers/ </a:t>
            </a:r>
            <a:r>
              <a:rPr lang="zh-CN" altLang="en-US" dirty="0">
                <a:latin typeface="+mn-ea"/>
              </a:rPr>
              <a:t>：</a:t>
            </a:r>
            <a:r>
              <a:rPr lang="zh-CN" altLang="en-US" dirty="0" smtClean="0">
                <a:latin typeface="+mn-ea"/>
              </a:rPr>
              <a:t>存储镜像</a:t>
            </a:r>
            <a:r>
              <a:rPr lang="zh-CN" altLang="en-US" dirty="0">
                <a:latin typeface="+mn-ea"/>
              </a:rPr>
              <a:t>层的</a:t>
            </a:r>
            <a:r>
              <a:rPr lang="zh-CN" altLang="en-US" dirty="0" smtClean="0">
                <a:latin typeface="+mn-ea"/>
              </a:rPr>
              <a:t>元数据。</a:t>
            </a:r>
            <a:endParaRPr lang="en-US" altLang="zh-CN" dirty="0" smtClean="0">
              <a:latin typeface="+mn-ea"/>
            </a:endParaRPr>
          </a:p>
          <a:p>
            <a:endParaRPr lang="en-US" altLang="zh-CN" dirty="0">
              <a:latin typeface="+mn-ea"/>
            </a:endParaRPr>
          </a:p>
          <a:p>
            <a:r>
              <a:rPr lang="en-US" altLang="zh-CN" dirty="0">
                <a:latin typeface="+mn-ea"/>
              </a:rPr>
              <a:t>/</a:t>
            </a:r>
            <a:r>
              <a:rPr lang="en-US" altLang="zh-CN" dirty="0" err="1">
                <a:latin typeface="+mn-ea"/>
              </a:rPr>
              <a:t>var</a:t>
            </a:r>
            <a:r>
              <a:rPr lang="en-US" altLang="zh-CN" dirty="0">
                <a:latin typeface="+mn-ea"/>
              </a:rPr>
              <a:t>/lib/</a:t>
            </a:r>
            <a:r>
              <a:rPr lang="en-US" altLang="zh-CN" dirty="0" err="1">
                <a:latin typeface="+mn-ea"/>
              </a:rPr>
              <a:t>docker</a:t>
            </a:r>
            <a:r>
              <a:rPr lang="en-US" altLang="zh-CN" dirty="0">
                <a:latin typeface="+mn-ea"/>
              </a:rPr>
              <a:t>/</a:t>
            </a:r>
            <a:r>
              <a:rPr lang="en-US" altLang="zh-CN" dirty="0" err="1">
                <a:latin typeface="+mn-ea"/>
              </a:rPr>
              <a:t>aufs</a:t>
            </a:r>
            <a:r>
              <a:rPr lang="en-US" altLang="zh-CN" dirty="0">
                <a:latin typeface="+mn-ea"/>
              </a:rPr>
              <a:t>/</a:t>
            </a:r>
            <a:r>
              <a:rPr lang="en-US" altLang="zh-CN" dirty="0" err="1">
                <a:latin typeface="+mn-ea"/>
              </a:rPr>
              <a:t>mnt</a:t>
            </a:r>
            <a:r>
              <a:rPr lang="en-US" altLang="zh-CN" dirty="0">
                <a:latin typeface="+mn-ea"/>
              </a:rPr>
              <a:t>/ </a:t>
            </a:r>
            <a:r>
              <a:rPr lang="zh-CN" altLang="en-US" dirty="0">
                <a:latin typeface="+mn-ea"/>
              </a:rPr>
              <a:t>包含镜像或者容器层的挂载</a:t>
            </a:r>
            <a:r>
              <a:rPr lang="zh-CN" altLang="en-US" dirty="0" smtClean="0">
                <a:latin typeface="+mn-ea"/>
              </a:rPr>
              <a:t>点</a:t>
            </a:r>
            <a:r>
              <a:rPr lang="zh-CN" altLang="en-US" dirty="0">
                <a:latin typeface="+mn-ea"/>
              </a:rPr>
              <a:t>。</a:t>
            </a:r>
            <a:r>
              <a:rPr lang="en-US" altLang="zh-CN" dirty="0" smtClean="0">
                <a:latin typeface="+mn-ea"/>
              </a:rPr>
              <a:t>Docker </a:t>
            </a:r>
            <a:r>
              <a:rPr lang="zh-CN" altLang="en-US" dirty="0">
                <a:latin typeface="+mn-ea"/>
              </a:rPr>
              <a:t>通过联合的方式进行组装</a:t>
            </a:r>
            <a:r>
              <a:rPr lang="zh-CN" altLang="en-US" dirty="0" smtClean="0">
                <a:latin typeface="+mn-ea"/>
              </a:rPr>
              <a:t>。 </a:t>
            </a:r>
            <a:endParaRPr lang="zh-CN" altLang="en-US" dirty="0">
              <a:latin typeface="+mn-ea"/>
            </a:endParaRPr>
          </a:p>
        </p:txBody>
      </p:sp>
    </p:spTree>
    <p:extLst>
      <p:ext uri="{BB962C8B-B14F-4D97-AF65-F5344CB8AC3E}">
        <p14:creationId xmlns:p14="http://schemas.microsoft.com/office/powerpoint/2010/main" val="63286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8</a:t>
            </a:fld>
            <a:endParaRPr lang="zh-CN" altLang="en-US" dirty="0"/>
          </a:p>
        </p:txBody>
      </p:sp>
      <p:sp>
        <p:nvSpPr>
          <p:cNvPr id="2" name="矩形 1"/>
          <p:cNvSpPr/>
          <p:nvPr/>
        </p:nvSpPr>
        <p:spPr>
          <a:xfrm>
            <a:off x="2926750" y="1070760"/>
            <a:ext cx="2646878" cy="461665"/>
          </a:xfrm>
          <a:prstGeom prst="rect">
            <a:avLst/>
          </a:prstGeom>
        </p:spPr>
        <p:txBody>
          <a:bodyPr wrap="none">
            <a:spAutoFit/>
          </a:bodyPr>
          <a:lstStyle/>
          <a:p>
            <a:r>
              <a:rPr lang="zh-CN" altLang="zh-CN" sz="2400" b="1" dirty="0">
                <a:latin typeface="微软雅黑" panose="020B0503020204020204" pitchFamily="34" charset="-122"/>
                <a:ea typeface="微软雅黑" panose="020B0503020204020204" pitchFamily="34" charset="-122"/>
              </a:rPr>
              <a:t>云基础设施安全性</a:t>
            </a:r>
            <a:endParaRPr lang="zh-CN" altLang="en-US" sz="2400" b="1"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280961" y="1863808"/>
            <a:ext cx="8593215" cy="3547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400" dirty="0" smtClean="0">
                <a:latin typeface="微软雅黑" panose="020B0503020204020204" pitchFamily="34" charset="-122"/>
                <a:ea typeface="微软雅黑" panose="020B0503020204020204" pitchFamily="34" charset="-122"/>
              </a:rPr>
              <a:t>确保基础设施层安全的途径：</a:t>
            </a:r>
            <a:endParaRPr lang="zh-CN" altLang="en-US" sz="2400" dirty="0" smtClean="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2400"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数据可控以及数据隔离</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综合考虑数据中心的软硬件部署</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建立安全的远程管理机制</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选择安全的虚拟化厂商以及成熟的技术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建立健全</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IT</a:t>
            </a: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行业法规</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80000"/>
              </a:lnSpc>
              <a:buFont typeface="Wingdings" panose="05000000000000000000" charset="0"/>
              <a:buChar char="Ø"/>
            </a:pPr>
            <a:r>
              <a:rPr lang="zh-CN" altLang="zh-CN" sz="2400" dirty="0" smtClean="0">
                <a:latin typeface="微软雅黑" panose="020B0503020204020204" pitchFamily="34" charset="-122"/>
                <a:ea typeface="微软雅黑" panose="020B0503020204020204" pitchFamily="34" charset="-122"/>
              </a:rPr>
              <a:t>针对突然的服务中断等不可抗拒新因素，采取异地容灾策略</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101320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80</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cs typeface="Times New Roman" panose="02020603050405020304" pitchFamily="18" charset="0"/>
              </a:rPr>
              <a:t>2.6 </a:t>
            </a:r>
            <a:r>
              <a:rPr lang="zh-CN" altLang="en-US" sz="2400" b="1" spc="225" dirty="0">
                <a:solidFill>
                  <a:schemeClr val="bg1"/>
                </a:solidFill>
                <a:latin typeface="+mn-ea"/>
                <a:cs typeface="Times New Roman" panose="02020603050405020304" pitchFamily="18" charset="0"/>
              </a:rPr>
              <a:t>存储驱动</a:t>
            </a:r>
          </a:p>
        </p:txBody>
      </p:sp>
      <p:sp>
        <p:nvSpPr>
          <p:cNvPr id="4" name="矩形 3"/>
          <p:cNvSpPr/>
          <p:nvPr/>
        </p:nvSpPr>
        <p:spPr>
          <a:xfrm>
            <a:off x="199435" y="733837"/>
            <a:ext cx="2216761" cy="461665"/>
          </a:xfrm>
          <a:prstGeom prst="rect">
            <a:avLst/>
          </a:prstGeom>
        </p:spPr>
        <p:txBody>
          <a:bodyPr wrap="none">
            <a:spAutoFit/>
          </a:bodyPr>
          <a:lstStyle/>
          <a:p>
            <a:r>
              <a:rPr lang="en-US" altLang="zh-CN" sz="2400" b="1" dirty="0" smtClean="0"/>
              <a:t>2</a:t>
            </a:r>
            <a:r>
              <a:rPr lang="zh-CN" altLang="en-US" sz="2400" b="1" dirty="0" smtClean="0"/>
              <a:t>、</a:t>
            </a:r>
            <a:r>
              <a:rPr lang="en-US" altLang="zh-CN" sz="2400" b="1" dirty="0" smtClean="0"/>
              <a:t>OverlayFS</a:t>
            </a:r>
            <a:endParaRPr lang="zh-CN" altLang="en-US" sz="2400" b="1" dirty="0"/>
          </a:p>
        </p:txBody>
      </p:sp>
      <p:sp>
        <p:nvSpPr>
          <p:cNvPr id="5" name="矩形 4"/>
          <p:cNvSpPr/>
          <p:nvPr/>
        </p:nvSpPr>
        <p:spPr>
          <a:xfrm>
            <a:off x="199435" y="1371654"/>
            <a:ext cx="7219514" cy="1323439"/>
          </a:xfrm>
          <a:prstGeom prst="rect">
            <a:avLst/>
          </a:prstGeom>
        </p:spPr>
        <p:txBody>
          <a:bodyPr wrap="square">
            <a:spAutoFit/>
          </a:bodyPr>
          <a:lstStyle/>
          <a:p>
            <a:pPr algn="just"/>
            <a:r>
              <a:rPr lang="en-US" altLang="zh-CN" sz="2000" dirty="0">
                <a:latin typeface="+mj-ea"/>
                <a:ea typeface="+mj-ea"/>
              </a:rPr>
              <a:t>OverlayFS</a:t>
            </a:r>
            <a:r>
              <a:rPr lang="zh-CN" altLang="en-US" sz="2000" dirty="0">
                <a:latin typeface="+mj-ea"/>
                <a:ea typeface="+mj-ea"/>
              </a:rPr>
              <a:t>是一种和</a:t>
            </a:r>
            <a:r>
              <a:rPr lang="en-US" altLang="zh-CN" sz="2000" dirty="0">
                <a:latin typeface="+mj-ea"/>
                <a:ea typeface="+mj-ea"/>
              </a:rPr>
              <a:t>AUFS</a:t>
            </a:r>
            <a:r>
              <a:rPr lang="zh-CN" altLang="en-US" sz="2000" dirty="0">
                <a:latin typeface="+mj-ea"/>
                <a:ea typeface="+mj-ea"/>
              </a:rPr>
              <a:t>很类似的文件系统</a:t>
            </a:r>
            <a:r>
              <a:rPr lang="zh-CN" altLang="en-US" sz="2000" dirty="0" smtClean="0">
                <a:latin typeface="+mj-ea"/>
                <a:ea typeface="+mj-ea"/>
              </a:rPr>
              <a:t>，有</a:t>
            </a:r>
            <a:r>
              <a:rPr lang="zh-CN" altLang="en-US" sz="2000" dirty="0">
                <a:latin typeface="+mj-ea"/>
                <a:ea typeface="+mj-ea"/>
              </a:rPr>
              <a:t>以下特性； </a:t>
            </a:r>
            <a:endParaRPr lang="en-US" altLang="zh-CN" sz="2000" dirty="0" smtClean="0">
              <a:latin typeface="+mj-ea"/>
              <a:ea typeface="+mj-ea"/>
            </a:endParaRPr>
          </a:p>
          <a:p>
            <a:pPr algn="just"/>
            <a:r>
              <a:rPr lang="en-US" altLang="zh-CN" sz="2000" dirty="0" smtClean="0">
                <a:latin typeface="+mj-ea"/>
                <a:ea typeface="+mj-ea"/>
              </a:rPr>
              <a:t>1) </a:t>
            </a:r>
            <a:r>
              <a:rPr lang="zh-CN" altLang="en-US" sz="2000" dirty="0" smtClean="0">
                <a:latin typeface="+mj-ea"/>
                <a:ea typeface="+mj-ea"/>
              </a:rPr>
              <a:t>更</a:t>
            </a:r>
            <a:r>
              <a:rPr lang="zh-CN" altLang="en-US" sz="2000" dirty="0">
                <a:latin typeface="+mj-ea"/>
                <a:ea typeface="+mj-ea"/>
              </a:rPr>
              <a:t>简单地设计</a:t>
            </a:r>
            <a:r>
              <a:rPr lang="en-US" altLang="zh-CN" sz="2000" dirty="0">
                <a:latin typeface="+mj-ea"/>
                <a:ea typeface="+mj-ea"/>
              </a:rPr>
              <a:t>; </a:t>
            </a:r>
            <a:endParaRPr lang="en-US" altLang="zh-CN" sz="2000" dirty="0" smtClean="0">
              <a:latin typeface="+mj-ea"/>
              <a:ea typeface="+mj-ea"/>
            </a:endParaRPr>
          </a:p>
          <a:p>
            <a:pPr algn="just"/>
            <a:r>
              <a:rPr lang="en-US" altLang="zh-CN" sz="2000" dirty="0" smtClean="0">
                <a:latin typeface="+mj-ea"/>
                <a:ea typeface="+mj-ea"/>
              </a:rPr>
              <a:t>2</a:t>
            </a:r>
            <a:r>
              <a:rPr lang="en-US" altLang="zh-CN" sz="2000" dirty="0">
                <a:latin typeface="+mj-ea"/>
                <a:ea typeface="+mj-ea"/>
              </a:rPr>
              <a:t>) </a:t>
            </a:r>
            <a:r>
              <a:rPr lang="zh-CN" altLang="en-US" sz="2000" dirty="0">
                <a:latin typeface="+mj-ea"/>
                <a:ea typeface="+mj-ea"/>
              </a:rPr>
              <a:t>从</a:t>
            </a:r>
            <a:r>
              <a:rPr lang="en-US" altLang="zh-CN" sz="2000" dirty="0">
                <a:latin typeface="+mj-ea"/>
                <a:ea typeface="+mj-ea"/>
              </a:rPr>
              <a:t>Linux 3.18</a:t>
            </a:r>
            <a:r>
              <a:rPr lang="zh-CN" altLang="en-US" sz="2000" dirty="0">
                <a:latin typeface="+mj-ea"/>
                <a:ea typeface="+mj-ea"/>
              </a:rPr>
              <a:t>开始，就加入了</a:t>
            </a:r>
            <a:r>
              <a:rPr lang="en-US" altLang="zh-CN" sz="2000" dirty="0">
                <a:latin typeface="+mj-ea"/>
                <a:ea typeface="+mj-ea"/>
              </a:rPr>
              <a:t>Linux</a:t>
            </a:r>
            <a:r>
              <a:rPr lang="zh-CN" altLang="en-US" sz="2000" dirty="0">
                <a:latin typeface="+mj-ea"/>
                <a:ea typeface="+mj-ea"/>
              </a:rPr>
              <a:t>内核主线</a:t>
            </a:r>
            <a:r>
              <a:rPr lang="en-US" altLang="zh-CN" sz="2000" dirty="0">
                <a:latin typeface="+mj-ea"/>
                <a:ea typeface="+mj-ea"/>
              </a:rPr>
              <a:t>; </a:t>
            </a:r>
            <a:endParaRPr lang="en-US" altLang="zh-CN" sz="2000" dirty="0" smtClean="0">
              <a:latin typeface="+mj-ea"/>
              <a:ea typeface="+mj-ea"/>
            </a:endParaRPr>
          </a:p>
          <a:p>
            <a:pPr algn="just"/>
            <a:r>
              <a:rPr lang="en-US" altLang="zh-CN" sz="2000" dirty="0" smtClean="0">
                <a:latin typeface="+mj-ea"/>
                <a:ea typeface="+mj-ea"/>
              </a:rPr>
              <a:t>3</a:t>
            </a:r>
            <a:r>
              <a:rPr lang="en-US" altLang="zh-CN" sz="2000" dirty="0">
                <a:latin typeface="+mj-ea"/>
                <a:ea typeface="+mj-ea"/>
              </a:rPr>
              <a:t>) </a:t>
            </a:r>
            <a:r>
              <a:rPr lang="zh-CN" altLang="en-US" sz="2000" dirty="0">
                <a:latin typeface="+mj-ea"/>
                <a:ea typeface="+mj-ea"/>
              </a:rPr>
              <a:t>速度更</a:t>
            </a:r>
            <a:r>
              <a:rPr lang="zh-CN" altLang="en-US" sz="2000" dirty="0" smtClean="0">
                <a:latin typeface="+mj-ea"/>
                <a:ea typeface="+mj-ea"/>
              </a:rPr>
              <a:t>快。</a:t>
            </a:r>
            <a:endParaRPr lang="en-US" altLang="zh-CN" sz="2000" dirty="0" smtClean="0">
              <a:latin typeface="+mj-ea"/>
              <a:ea typeface="+mj-ea"/>
            </a:endParaRPr>
          </a:p>
        </p:txBody>
      </p:sp>
      <p:sp>
        <p:nvSpPr>
          <p:cNvPr id="6" name="矩形 5"/>
          <p:cNvSpPr/>
          <p:nvPr/>
        </p:nvSpPr>
        <p:spPr>
          <a:xfrm>
            <a:off x="263604" y="2985906"/>
            <a:ext cx="7789533" cy="1938992"/>
          </a:xfrm>
          <a:prstGeom prst="rect">
            <a:avLst/>
          </a:prstGeom>
        </p:spPr>
        <p:txBody>
          <a:bodyPr wrap="square">
            <a:spAutoFit/>
          </a:bodyPr>
          <a:lstStyle/>
          <a:p>
            <a:pPr algn="just"/>
            <a:r>
              <a:rPr lang="zh-CN" altLang="en-US" sz="2000" dirty="0" smtClean="0">
                <a:latin typeface="+mn-ea"/>
              </a:rPr>
              <a:t>从</a:t>
            </a:r>
            <a:r>
              <a:rPr lang="en-US" altLang="zh-CN" sz="2000" dirty="0">
                <a:latin typeface="+mn-ea"/>
              </a:rPr>
              <a:t>Docker1.12</a:t>
            </a:r>
            <a:r>
              <a:rPr lang="zh-CN" altLang="en-US" sz="2000" dirty="0" smtClean="0">
                <a:latin typeface="+mn-ea"/>
              </a:rPr>
              <a:t>起，支持</a:t>
            </a:r>
            <a:r>
              <a:rPr lang="en-US" altLang="zh-CN" sz="2000" dirty="0">
                <a:latin typeface="+mn-ea"/>
              </a:rPr>
              <a:t>overlay2</a:t>
            </a:r>
            <a:r>
              <a:rPr lang="zh-CN" altLang="en-US" sz="2000" dirty="0">
                <a:latin typeface="+mn-ea"/>
              </a:rPr>
              <a:t>存储</a:t>
            </a:r>
            <a:r>
              <a:rPr lang="zh-CN" altLang="en-US" sz="2000" dirty="0" smtClean="0">
                <a:latin typeface="+mn-ea"/>
              </a:rPr>
              <a:t>驱动。</a:t>
            </a:r>
            <a:r>
              <a:rPr lang="en-US" altLang="zh-CN" sz="2000" dirty="0" smtClean="0">
                <a:latin typeface="+mn-ea"/>
              </a:rPr>
              <a:t>overlay2</a:t>
            </a:r>
            <a:r>
              <a:rPr lang="zh-CN" altLang="en-US" sz="2000" dirty="0">
                <a:latin typeface="+mn-ea"/>
              </a:rPr>
              <a:t>在</a:t>
            </a:r>
            <a:r>
              <a:rPr lang="en-US" altLang="zh-CN" sz="2000" dirty="0" err="1">
                <a:latin typeface="+mn-ea"/>
              </a:rPr>
              <a:t>inode</a:t>
            </a:r>
            <a:r>
              <a:rPr lang="zh-CN" altLang="en-US" sz="2000" dirty="0">
                <a:latin typeface="+mn-ea"/>
              </a:rPr>
              <a:t>优化上更加高效，但</a:t>
            </a:r>
            <a:r>
              <a:rPr lang="en-US" altLang="zh-CN" sz="2000" dirty="0">
                <a:latin typeface="+mn-ea"/>
              </a:rPr>
              <a:t>overlay2</a:t>
            </a:r>
            <a:r>
              <a:rPr lang="zh-CN" altLang="en-US" sz="2000" dirty="0">
                <a:latin typeface="+mn-ea"/>
              </a:rPr>
              <a:t>驱动只兼容</a:t>
            </a:r>
            <a:r>
              <a:rPr lang="en-US" altLang="zh-CN" sz="2000" dirty="0">
                <a:latin typeface="+mn-ea"/>
              </a:rPr>
              <a:t>Linux kernel4.0</a:t>
            </a:r>
            <a:r>
              <a:rPr lang="zh-CN" altLang="en-US" sz="2000" dirty="0">
                <a:latin typeface="+mn-ea"/>
              </a:rPr>
              <a:t>以上的</a:t>
            </a:r>
            <a:r>
              <a:rPr lang="zh-CN" altLang="en-US" sz="2000" dirty="0" smtClean="0">
                <a:latin typeface="+mn-ea"/>
              </a:rPr>
              <a:t>版本。</a:t>
            </a:r>
            <a:endParaRPr lang="en-US" altLang="zh-CN" sz="2000" dirty="0" smtClean="0">
              <a:latin typeface="+mn-ea"/>
            </a:endParaRPr>
          </a:p>
          <a:p>
            <a:pPr algn="just"/>
            <a:endParaRPr lang="en-US" altLang="zh-CN" sz="2000" b="1" dirty="0">
              <a:latin typeface="+mn-ea"/>
            </a:endParaRPr>
          </a:p>
          <a:p>
            <a:pPr algn="just"/>
            <a:r>
              <a:rPr lang="zh-CN" altLang="en-US" sz="2000" b="1" dirty="0" smtClean="0">
                <a:latin typeface="+mn-ea"/>
              </a:rPr>
              <a:t>注意</a:t>
            </a:r>
            <a:r>
              <a:rPr lang="en-US" altLang="zh-CN" sz="2000" b="1" dirty="0">
                <a:latin typeface="+mn-ea"/>
              </a:rPr>
              <a:t>:</a:t>
            </a:r>
            <a:r>
              <a:rPr lang="zh-CN" altLang="en-US" sz="2000" dirty="0">
                <a:latin typeface="+mn-ea"/>
              </a:rPr>
              <a:t>自从</a:t>
            </a:r>
            <a:r>
              <a:rPr lang="en-US" altLang="zh-CN" sz="2000" dirty="0">
                <a:latin typeface="+mn-ea"/>
              </a:rPr>
              <a:t>OverlayFS</a:t>
            </a:r>
            <a:r>
              <a:rPr lang="zh-CN" altLang="en-US" sz="2000" dirty="0">
                <a:latin typeface="+mn-ea"/>
              </a:rPr>
              <a:t>加入</a:t>
            </a:r>
            <a:r>
              <a:rPr lang="en-US" altLang="zh-CN" sz="2000" dirty="0">
                <a:latin typeface="+mn-ea"/>
              </a:rPr>
              <a:t>kernel</a:t>
            </a:r>
            <a:r>
              <a:rPr lang="zh-CN" altLang="en-US" sz="2000" dirty="0">
                <a:latin typeface="+mn-ea"/>
              </a:rPr>
              <a:t>主线后</a:t>
            </a:r>
            <a:r>
              <a:rPr lang="zh-CN" altLang="en-US" sz="2000" dirty="0" smtClean="0">
                <a:latin typeface="+mn-ea"/>
              </a:rPr>
              <a:t>，从</a:t>
            </a:r>
            <a:r>
              <a:rPr lang="en-US" altLang="zh-CN" sz="2000" dirty="0" err="1">
                <a:latin typeface="+mn-ea"/>
              </a:rPr>
              <a:t>overlayfs</a:t>
            </a:r>
            <a:r>
              <a:rPr lang="zh-CN" altLang="en-US" sz="2000" dirty="0">
                <a:latin typeface="+mn-ea"/>
              </a:rPr>
              <a:t>改为</a:t>
            </a:r>
            <a:r>
              <a:rPr lang="en-US" altLang="zh-CN" sz="2000" dirty="0" smtClean="0">
                <a:latin typeface="+mn-ea"/>
              </a:rPr>
              <a:t>overlay</a:t>
            </a:r>
            <a:r>
              <a:rPr lang="zh-CN" altLang="en-US" sz="2000" dirty="0" smtClean="0">
                <a:latin typeface="+mn-ea"/>
              </a:rPr>
              <a:t>。</a:t>
            </a:r>
            <a:endParaRPr lang="en-US" altLang="zh-CN" sz="2000" dirty="0">
              <a:latin typeface="+mn-ea"/>
            </a:endParaRPr>
          </a:p>
          <a:p>
            <a:pPr algn="just"/>
            <a:endParaRPr lang="en-US" altLang="zh-CN" sz="2000" dirty="0">
              <a:latin typeface="+mn-ea"/>
            </a:endParaRPr>
          </a:p>
          <a:p>
            <a:pPr algn="just"/>
            <a:r>
              <a:rPr lang="zh-CN" altLang="en-US" sz="2000" dirty="0" smtClean="0">
                <a:latin typeface="+mn-ea"/>
              </a:rPr>
              <a:t>在</a:t>
            </a:r>
            <a:r>
              <a:rPr lang="zh-CN" altLang="en-US" sz="2000" dirty="0">
                <a:latin typeface="+mn-ea"/>
              </a:rPr>
              <a:t>最新的 </a:t>
            </a:r>
            <a:r>
              <a:rPr lang="en-US" altLang="zh-CN" sz="2000" dirty="0">
                <a:latin typeface="+mn-ea"/>
              </a:rPr>
              <a:t>Docker </a:t>
            </a:r>
            <a:r>
              <a:rPr lang="zh-CN" altLang="en-US" sz="2000" dirty="0">
                <a:latin typeface="+mn-ea"/>
              </a:rPr>
              <a:t>中，</a:t>
            </a:r>
            <a:r>
              <a:rPr lang="en-US" altLang="zh-CN" sz="2000" dirty="0">
                <a:latin typeface="+mn-ea"/>
              </a:rPr>
              <a:t>overlay2 </a:t>
            </a:r>
            <a:r>
              <a:rPr lang="zh-CN" altLang="en-US" sz="2000" dirty="0" smtClean="0">
                <a:latin typeface="+mn-ea"/>
              </a:rPr>
              <a:t>取代 </a:t>
            </a:r>
            <a:r>
              <a:rPr lang="en-US" altLang="zh-CN" sz="2000" dirty="0" err="1">
                <a:latin typeface="+mn-ea"/>
              </a:rPr>
              <a:t>aufs</a:t>
            </a:r>
            <a:r>
              <a:rPr lang="en-US" altLang="zh-CN" sz="2000" dirty="0">
                <a:latin typeface="+mn-ea"/>
              </a:rPr>
              <a:t> </a:t>
            </a:r>
            <a:r>
              <a:rPr lang="zh-CN" altLang="en-US" sz="2000" dirty="0">
                <a:latin typeface="+mn-ea"/>
              </a:rPr>
              <a:t>成为了推荐的存储</a:t>
            </a:r>
            <a:r>
              <a:rPr lang="zh-CN" altLang="en-US" sz="2000" dirty="0" smtClean="0">
                <a:latin typeface="+mn-ea"/>
              </a:rPr>
              <a:t>驱动</a:t>
            </a:r>
            <a:r>
              <a:rPr lang="zh-CN" altLang="en-US" sz="2000" dirty="0">
                <a:latin typeface="+mn-ea"/>
              </a:rPr>
              <a:t>。</a:t>
            </a:r>
            <a:endParaRPr lang="en-US" altLang="zh-CN" sz="2000" dirty="0" smtClean="0">
              <a:latin typeface="+mn-ea"/>
            </a:endParaRPr>
          </a:p>
        </p:txBody>
      </p:sp>
    </p:spTree>
    <p:extLst>
      <p:ext uri="{BB962C8B-B14F-4D97-AF65-F5344CB8AC3E}">
        <p14:creationId xmlns:p14="http://schemas.microsoft.com/office/powerpoint/2010/main" val="24556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81</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cs typeface="Times New Roman" panose="02020603050405020304" pitchFamily="18" charset="0"/>
              </a:rPr>
              <a:t>2.6 </a:t>
            </a:r>
            <a:r>
              <a:rPr lang="zh-CN" altLang="en-US" sz="2400" b="1" spc="225" dirty="0">
                <a:solidFill>
                  <a:schemeClr val="bg1"/>
                </a:solidFill>
                <a:latin typeface="+mn-ea"/>
                <a:cs typeface="Times New Roman" panose="02020603050405020304" pitchFamily="18" charset="0"/>
              </a:rPr>
              <a:t>存储驱动</a:t>
            </a:r>
          </a:p>
        </p:txBody>
      </p:sp>
      <p:sp>
        <p:nvSpPr>
          <p:cNvPr id="5" name="矩形 4"/>
          <p:cNvSpPr/>
          <p:nvPr/>
        </p:nvSpPr>
        <p:spPr>
          <a:xfrm>
            <a:off x="199435" y="802511"/>
            <a:ext cx="8944565" cy="1015663"/>
          </a:xfrm>
          <a:prstGeom prst="rect">
            <a:avLst/>
          </a:prstGeom>
        </p:spPr>
        <p:txBody>
          <a:bodyPr wrap="square">
            <a:spAutoFit/>
          </a:bodyPr>
          <a:lstStyle/>
          <a:p>
            <a:pPr algn="just"/>
            <a:r>
              <a:rPr lang="en-US" altLang="zh-CN" sz="2000" dirty="0" smtClean="0">
                <a:solidFill>
                  <a:srgbClr val="333333"/>
                </a:solidFill>
                <a:latin typeface="+mj-ea"/>
                <a:ea typeface="+mj-ea"/>
              </a:rPr>
              <a:t>OverlayFS</a:t>
            </a:r>
            <a:r>
              <a:rPr lang="zh-CN" altLang="en-US" sz="2000" dirty="0">
                <a:solidFill>
                  <a:srgbClr val="333333"/>
                </a:solidFill>
                <a:latin typeface="+mj-ea"/>
                <a:ea typeface="+mj-ea"/>
              </a:rPr>
              <a:t>使用两个目录，把一个目录置放于另一</a:t>
            </a:r>
            <a:r>
              <a:rPr lang="zh-CN" altLang="en-US" sz="2000" dirty="0" smtClean="0">
                <a:solidFill>
                  <a:srgbClr val="333333"/>
                </a:solidFill>
                <a:latin typeface="+mj-ea"/>
                <a:ea typeface="+mj-ea"/>
              </a:rPr>
              <a:t>个</a:t>
            </a:r>
            <a:r>
              <a:rPr lang="zh-CN" altLang="en-US" sz="2000" dirty="0">
                <a:solidFill>
                  <a:srgbClr val="333333"/>
                </a:solidFill>
                <a:latin typeface="+mj-ea"/>
                <a:ea typeface="+mj-ea"/>
              </a:rPr>
              <a:t>之上</a:t>
            </a:r>
            <a:r>
              <a:rPr lang="zh-CN" altLang="en-US" sz="2000" dirty="0" smtClean="0">
                <a:solidFill>
                  <a:srgbClr val="333333"/>
                </a:solidFill>
                <a:latin typeface="+mj-ea"/>
                <a:ea typeface="+mj-ea"/>
              </a:rPr>
              <a:t>，</a:t>
            </a:r>
            <a:r>
              <a:rPr lang="zh-CN" altLang="en-US" sz="2000" dirty="0">
                <a:solidFill>
                  <a:srgbClr val="333333"/>
                </a:solidFill>
                <a:latin typeface="+mj-ea"/>
                <a:ea typeface="+mj-ea"/>
              </a:rPr>
              <a:t>并且对外提供单个统一的</a:t>
            </a:r>
            <a:r>
              <a:rPr lang="zh-CN" altLang="en-US" sz="2000" dirty="0" smtClean="0">
                <a:solidFill>
                  <a:srgbClr val="333333"/>
                </a:solidFill>
                <a:latin typeface="+mj-ea"/>
                <a:ea typeface="+mj-ea"/>
              </a:rPr>
              <a:t>视角</a:t>
            </a:r>
            <a:r>
              <a:rPr lang="zh-CN" altLang="en-US" sz="2000" dirty="0">
                <a:solidFill>
                  <a:srgbClr val="333333"/>
                </a:solidFill>
                <a:latin typeface="+mj-ea"/>
                <a:ea typeface="+mj-ea"/>
              </a:rPr>
              <a:t>，</a:t>
            </a:r>
            <a:r>
              <a:rPr lang="zh-CN" altLang="en-US" sz="2000" dirty="0" smtClean="0">
                <a:solidFill>
                  <a:srgbClr val="333333"/>
                </a:solidFill>
                <a:latin typeface="+mj-ea"/>
                <a:ea typeface="+mj-ea"/>
              </a:rPr>
              <a:t>这个</a:t>
            </a:r>
            <a:r>
              <a:rPr lang="zh-CN" altLang="en-US" sz="2000" dirty="0">
                <a:solidFill>
                  <a:srgbClr val="333333"/>
                </a:solidFill>
                <a:latin typeface="+mj-ea"/>
                <a:ea typeface="+mj-ea"/>
              </a:rPr>
              <a:t>分层的技术被称作</a:t>
            </a:r>
            <a:r>
              <a:rPr lang="en-US" altLang="zh-CN" sz="2000" dirty="0">
                <a:solidFill>
                  <a:srgbClr val="333333"/>
                </a:solidFill>
                <a:latin typeface="+mj-ea"/>
                <a:ea typeface="+mj-ea"/>
              </a:rPr>
              <a:t>union mount</a:t>
            </a:r>
            <a:r>
              <a:rPr lang="zh-CN" altLang="en-US" sz="2000" dirty="0" smtClean="0">
                <a:solidFill>
                  <a:srgbClr val="333333"/>
                </a:solidFill>
                <a:latin typeface="+mj-ea"/>
                <a:ea typeface="+mj-ea"/>
              </a:rPr>
              <a:t>。下层</a:t>
            </a:r>
            <a:r>
              <a:rPr lang="zh-CN" altLang="en-US" sz="2000" dirty="0">
                <a:solidFill>
                  <a:srgbClr val="333333"/>
                </a:solidFill>
                <a:latin typeface="+mj-ea"/>
                <a:ea typeface="+mj-ea"/>
              </a:rPr>
              <a:t>的目录叫做</a:t>
            </a:r>
            <a:r>
              <a:rPr lang="en-US" altLang="zh-CN" sz="2000" dirty="0" err="1">
                <a:solidFill>
                  <a:srgbClr val="333333"/>
                </a:solidFill>
                <a:latin typeface="+mj-ea"/>
                <a:ea typeface="+mj-ea"/>
              </a:rPr>
              <a:t>lowerdir</a:t>
            </a:r>
            <a:r>
              <a:rPr lang="zh-CN" altLang="en-US" sz="2000" dirty="0">
                <a:solidFill>
                  <a:srgbClr val="333333"/>
                </a:solidFill>
                <a:latin typeface="+mj-ea"/>
                <a:ea typeface="+mj-ea"/>
              </a:rPr>
              <a:t>，上层的叫做</a:t>
            </a:r>
            <a:r>
              <a:rPr lang="en-US" altLang="zh-CN" sz="2000" dirty="0" err="1">
                <a:solidFill>
                  <a:srgbClr val="333333"/>
                </a:solidFill>
                <a:latin typeface="+mj-ea"/>
                <a:ea typeface="+mj-ea"/>
              </a:rPr>
              <a:t>upperdir</a:t>
            </a:r>
            <a:r>
              <a:rPr lang="zh-CN" altLang="en-US" sz="2000" dirty="0">
                <a:solidFill>
                  <a:srgbClr val="333333"/>
                </a:solidFill>
                <a:latin typeface="+mj-ea"/>
                <a:ea typeface="+mj-ea"/>
              </a:rPr>
              <a:t>。对外展示的统一视图称作</a:t>
            </a:r>
            <a:r>
              <a:rPr lang="en-US" altLang="zh-CN" sz="2000" dirty="0">
                <a:solidFill>
                  <a:srgbClr val="333333"/>
                </a:solidFill>
                <a:latin typeface="+mj-ea"/>
                <a:ea typeface="+mj-ea"/>
              </a:rPr>
              <a:t>merged</a:t>
            </a:r>
            <a:endParaRPr lang="en-US" altLang="zh-CN" sz="2000" b="0" i="0" dirty="0">
              <a:solidFill>
                <a:srgbClr val="333333"/>
              </a:solidFill>
              <a:effectLst/>
              <a:latin typeface="+mj-ea"/>
              <a:ea typeface="+mj-ea"/>
            </a:endParaRPr>
          </a:p>
        </p:txBody>
      </p:sp>
      <p:pic>
        <p:nvPicPr>
          <p:cNvPr id="7" name="Picture 2" descr="overlayfs lowerdir, upperdir, merg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78" y="2449579"/>
            <a:ext cx="8354414" cy="213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3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82</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mn-ea"/>
                <a:cs typeface="Times New Roman" panose="02020603050405020304" pitchFamily="18" charset="0"/>
              </a:rPr>
              <a:t>2.6 </a:t>
            </a:r>
            <a:r>
              <a:rPr lang="zh-CN" altLang="en-US" sz="2400" b="1" spc="225" dirty="0">
                <a:solidFill>
                  <a:schemeClr val="bg1"/>
                </a:solidFill>
                <a:latin typeface="+mn-ea"/>
                <a:cs typeface="Times New Roman" panose="02020603050405020304" pitchFamily="18" charset="0"/>
              </a:rPr>
              <a:t>存储驱动</a:t>
            </a:r>
          </a:p>
        </p:txBody>
      </p:sp>
      <p:sp>
        <p:nvSpPr>
          <p:cNvPr id="4" name="矩形 3"/>
          <p:cNvSpPr/>
          <p:nvPr/>
        </p:nvSpPr>
        <p:spPr>
          <a:xfrm>
            <a:off x="321582" y="936339"/>
            <a:ext cx="2912977" cy="461665"/>
          </a:xfrm>
          <a:prstGeom prst="rect">
            <a:avLst/>
          </a:prstGeom>
        </p:spPr>
        <p:txBody>
          <a:bodyPr wrap="none">
            <a:spAutoFit/>
          </a:bodyPr>
          <a:lstStyle/>
          <a:p>
            <a:r>
              <a:rPr lang="en-US" altLang="zh-CN" sz="2400" b="1" dirty="0" smtClean="0"/>
              <a:t>3</a:t>
            </a:r>
            <a:r>
              <a:rPr lang="zh-CN" altLang="en-US" sz="2400" b="1" dirty="0" smtClean="0"/>
              <a:t>、</a:t>
            </a:r>
            <a:r>
              <a:rPr lang="en-US" altLang="zh-CN" sz="2400" b="1" dirty="0" err="1" smtClean="0"/>
              <a:t>Devicemapper</a:t>
            </a:r>
            <a:endParaRPr lang="zh-CN" altLang="en-US" sz="2400" b="1" dirty="0"/>
          </a:p>
        </p:txBody>
      </p:sp>
      <p:sp>
        <p:nvSpPr>
          <p:cNvPr id="5" name="矩形 4"/>
          <p:cNvSpPr/>
          <p:nvPr/>
        </p:nvSpPr>
        <p:spPr>
          <a:xfrm>
            <a:off x="199435" y="1596826"/>
            <a:ext cx="8944565" cy="707886"/>
          </a:xfrm>
          <a:prstGeom prst="rect">
            <a:avLst/>
          </a:prstGeom>
        </p:spPr>
        <p:txBody>
          <a:bodyPr wrap="square">
            <a:spAutoFit/>
          </a:bodyPr>
          <a:lstStyle/>
          <a:p>
            <a:pPr algn="just"/>
            <a:r>
              <a:rPr lang="en-US" altLang="zh-CN" sz="2000" dirty="0">
                <a:solidFill>
                  <a:srgbClr val="333333"/>
                </a:solidFill>
                <a:latin typeface="+mn-ea"/>
              </a:rPr>
              <a:t>Device mapper</a:t>
            </a:r>
            <a:r>
              <a:rPr lang="zh-CN" altLang="en-US" sz="2000" dirty="0">
                <a:solidFill>
                  <a:srgbClr val="333333"/>
                </a:solidFill>
                <a:latin typeface="+mn-ea"/>
              </a:rPr>
              <a:t>是</a:t>
            </a:r>
            <a:r>
              <a:rPr lang="en-US" altLang="zh-CN" sz="2000" dirty="0">
                <a:solidFill>
                  <a:srgbClr val="333333"/>
                </a:solidFill>
                <a:latin typeface="+mn-ea"/>
              </a:rPr>
              <a:t>Linux</a:t>
            </a:r>
            <a:r>
              <a:rPr lang="zh-CN" altLang="en-US" sz="2000" dirty="0">
                <a:solidFill>
                  <a:srgbClr val="333333"/>
                </a:solidFill>
                <a:latin typeface="+mn-ea"/>
              </a:rPr>
              <a:t>内核</a:t>
            </a:r>
            <a:r>
              <a:rPr lang="en-US" altLang="zh-CN" sz="2000" dirty="0">
                <a:solidFill>
                  <a:srgbClr val="333333"/>
                </a:solidFill>
                <a:latin typeface="+mn-ea"/>
              </a:rPr>
              <a:t>2.6.9</a:t>
            </a:r>
            <a:r>
              <a:rPr lang="zh-CN" altLang="en-US" sz="2000" dirty="0">
                <a:solidFill>
                  <a:srgbClr val="333333"/>
                </a:solidFill>
                <a:latin typeface="+mn-ea"/>
              </a:rPr>
              <a:t>后支持的，</a:t>
            </a:r>
            <a:r>
              <a:rPr lang="zh-CN" altLang="en-US" sz="2000" dirty="0" smtClean="0">
                <a:solidFill>
                  <a:srgbClr val="333333"/>
                </a:solidFill>
                <a:latin typeface="+mn-ea"/>
              </a:rPr>
              <a:t>提供一</a:t>
            </a:r>
            <a:r>
              <a:rPr lang="zh-CN" altLang="en-US" sz="2000" dirty="0">
                <a:solidFill>
                  <a:srgbClr val="333333"/>
                </a:solidFill>
                <a:latin typeface="+mn-ea"/>
              </a:rPr>
              <a:t>种从逻辑设备到物理设备的映射框架</a:t>
            </a:r>
            <a:r>
              <a:rPr lang="zh-CN" altLang="en-US" sz="2000" dirty="0" smtClean="0">
                <a:solidFill>
                  <a:srgbClr val="333333"/>
                </a:solidFill>
                <a:latin typeface="+mn-ea"/>
              </a:rPr>
              <a:t>机制。用户可以方便</a:t>
            </a:r>
            <a:r>
              <a:rPr lang="zh-CN" altLang="en-US" sz="2000" dirty="0">
                <a:solidFill>
                  <a:srgbClr val="333333"/>
                </a:solidFill>
                <a:latin typeface="+mn-ea"/>
              </a:rPr>
              <a:t>的根据自己需要制定实现存储资源的管理策略</a:t>
            </a:r>
            <a:r>
              <a:rPr lang="zh-CN" altLang="en-US" sz="2000" dirty="0" smtClean="0">
                <a:solidFill>
                  <a:srgbClr val="333333"/>
                </a:solidFill>
                <a:latin typeface="+mn-ea"/>
              </a:rPr>
              <a:t>。</a:t>
            </a:r>
            <a:endParaRPr lang="zh-CN" altLang="en-US" sz="2000" b="0" i="0" dirty="0">
              <a:solidFill>
                <a:srgbClr val="333333"/>
              </a:solidFill>
              <a:effectLst/>
              <a:latin typeface="+mn-ea"/>
            </a:endParaRPr>
          </a:p>
        </p:txBody>
      </p:sp>
      <p:sp>
        <p:nvSpPr>
          <p:cNvPr id="6" name="矩形 5"/>
          <p:cNvSpPr/>
          <p:nvPr/>
        </p:nvSpPr>
        <p:spPr>
          <a:xfrm>
            <a:off x="260508" y="2437145"/>
            <a:ext cx="8822418" cy="1323439"/>
          </a:xfrm>
          <a:prstGeom prst="rect">
            <a:avLst/>
          </a:prstGeom>
        </p:spPr>
        <p:txBody>
          <a:bodyPr wrap="square">
            <a:spAutoFit/>
          </a:bodyPr>
          <a:lstStyle/>
          <a:p>
            <a:pPr algn="just"/>
            <a:r>
              <a:rPr lang="en-US" altLang="zh-CN" sz="2000" dirty="0" err="1" smtClean="0">
                <a:solidFill>
                  <a:srgbClr val="333333"/>
                </a:solidFill>
                <a:latin typeface="+mn-ea"/>
              </a:rPr>
              <a:t>Devicemapper</a:t>
            </a:r>
            <a:r>
              <a:rPr lang="zh-CN" altLang="en-US" sz="2000" dirty="0">
                <a:solidFill>
                  <a:srgbClr val="333333"/>
                </a:solidFill>
                <a:latin typeface="+mn-ea"/>
              </a:rPr>
              <a:t>是块级存储，所有的操作都是直接对块进行</a:t>
            </a:r>
            <a:r>
              <a:rPr lang="zh-CN" altLang="en-US" sz="2000" dirty="0" smtClean="0">
                <a:solidFill>
                  <a:srgbClr val="333333"/>
                </a:solidFill>
                <a:latin typeface="+mn-ea"/>
              </a:rPr>
              <a:t>操作。</a:t>
            </a:r>
            <a:r>
              <a:rPr lang="en-US" altLang="zh-CN" sz="2000" dirty="0" err="1" smtClean="0">
                <a:solidFill>
                  <a:srgbClr val="333333"/>
                </a:solidFill>
                <a:latin typeface="+mn-ea"/>
              </a:rPr>
              <a:t>Devicemapper</a:t>
            </a:r>
            <a:r>
              <a:rPr lang="zh-CN" altLang="en-US" sz="2000" dirty="0" smtClean="0">
                <a:solidFill>
                  <a:srgbClr val="333333"/>
                </a:solidFill>
                <a:latin typeface="+mn-ea"/>
              </a:rPr>
              <a:t>先</a:t>
            </a:r>
            <a:r>
              <a:rPr lang="zh-CN" altLang="en-US" sz="2000" dirty="0">
                <a:solidFill>
                  <a:srgbClr val="333333"/>
                </a:solidFill>
                <a:latin typeface="+mn-ea"/>
              </a:rPr>
              <a:t>在块设备上创建一个资源池，然后在资源池上创建一个带有文件系统的基本设备，所有镜像都是这个基本设备的快照，而容器则是镜像的快照</a:t>
            </a:r>
            <a:r>
              <a:rPr lang="zh-CN" altLang="en-US" sz="2000" dirty="0" smtClean="0">
                <a:solidFill>
                  <a:srgbClr val="333333"/>
                </a:solidFill>
                <a:latin typeface="+mn-ea"/>
              </a:rPr>
              <a:t>。</a:t>
            </a:r>
            <a:endParaRPr lang="zh-CN" altLang="en-US" sz="2000" dirty="0">
              <a:solidFill>
                <a:srgbClr val="333333"/>
              </a:solidFill>
              <a:latin typeface="+mn-ea"/>
            </a:endParaRPr>
          </a:p>
        </p:txBody>
      </p:sp>
      <p:sp>
        <p:nvSpPr>
          <p:cNvPr id="7" name="矩形 6"/>
          <p:cNvSpPr/>
          <p:nvPr/>
        </p:nvSpPr>
        <p:spPr>
          <a:xfrm>
            <a:off x="199434" y="3821663"/>
            <a:ext cx="8944565" cy="1015663"/>
          </a:xfrm>
          <a:prstGeom prst="rect">
            <a:avLst/>
          </a:prstGeom>
        </p:spPr>
        <p:txBody>
          <a:bodyPr wrap="square">
            <a:spAutoFit/>
          </a:bodyPr>
          <a:lstStyle/>
          <a:p>
            <a:pPr algn="just"/>
            <a:r>
              <a:rPr lang="zh-CN" altLang="en-US" sz="2000" dirty="0" smtClean="0">
                <a:latin typeface="+mn-ea"/>
              </a:rPr>
              <a:t>当写入</a:t>
            </a:r>
            <a:r>
              <a:rPr lang="zh-CN" altLang="en-US" sz="2000" dirty="0">
                <a:latin typeface="+mn-ea"/>
              </a:rPr>
              <a:t>一个新文件</a:t>
            </a:r>
            <a:r>
              <a:rPr lang="zh-CN" altLang="en-US" sz="2000" dirty="0" smtClean="0">
                <a:latin typeface="+mn-ea"/>
              </a:rPr>
              <a:t>时，用时分配为容器分配</a:t>
            </a:r>
            <a:r>
              <a:rPr lang="zh-CN" altLang="en-US" sz="2000" dirty="0">
                <a:latin typeface="+mn-ea"/>
              </a:rPr>
              <a:t>新的块并写入</a:t>
            </a:r>
            <a:r>
              <a:rPr lang="zh-CN" altLang="en-US" sz="2000" dirty="0" smtClean="0">
                <a:latin typeface="+mn-ea"/>
              </a:rPr>
              <a:t>数据。当修改</a:t>
            </a:r>
            <a:r>
              <a:rPr lang="zh-CN" altLang="en-US" sz="2000" dirty="0">
                <a:latin typeface="+mn-ea"/>
              </a:rPr>
              <a:t>已有文件时，再使用</a:t>
            </a:r>
            <a:r>
              <a:rPr lang="en-US" altLang="zh-CN" sz="2000" dirty="0" err="1">
                <a:latin typeface="+mn-ea"/>
              </a:rPr>
              <a:t>CoW</a:t>
            </a:r>
            <a:r>
              <a:rPr lang="zh-CN" altLang="en-US" sz="2000" dirty="0">
                <a:latin typeface="+mn-ea"/>
              </a:rPr>
              <a:t>为容器快照分配块空间，将要修改的数据复制到容器快照中的新快里再进行修改</a:t>
            </a:r>
            <a:r>
              <a:rPr lang="zh-CN" altLang="en-US" sz="2000" dirty="0" smtClean="0">
                <a:latin typeface="+mn-ea"/>
              </a:rPr>
              <a:t>。</a:t>
            </a:r>
            <a:endParaRPr lang="zh-CN" altLang="en-US" sz="2000" dirty="0">
              <a:latin typeface="+mn-ea"/>
            </a:endParaRPr>
          </a:p>
        </p:txBody>
      </p:sp>
      <p:sp>
        <p:nvSpPr>
          <p:cNvPr id="8" name="矩形 7"/>
          <p:cNvSpPr/>
          <p:nvPr/>
        </p:nvSpPr>
        <p:spPr>
          <a:xfrm>
            <a:off x="260508" y="5146055"/>
            <a:ext cx="8463303" cy="646331"/>
          </a:xfrm>
          <a:prstGeom prst="rect">
            <a:avLst/>
          </a:prstGeom>
        </p:spPr>
        <p:txBody>
          <a:bodyPr wrap="square">
            <a:spAutoFit/>
          </a:bodyPr>
          <a:lstStyle/>
          <a:p>
            <a:pPr algn="just"/>
            <a:r>
              <a:rPr lang="en-US" altLang="zh-CN" dirty="0" err="1" smtClean="0">
                <a:latin typeface="+mn-ea"/>
              </a:rPr>
              <a:t>Devicemapper</a:t>
            </a:r>
            <a:r>
              <a:rPr lang="zh-CN" altLang="en-US" dirty="0">
                <a:latin typeface="+mn-ea"/>
              </a:rPr>
              <a:t>驱动</a:t>
            </a:r>
            <a:r>
              <a:rPr lang="zh-CN" altLang="en-US" dirty="0" smtClean="0">
                <a:latin typeface="+mn-ea"/>
              </a:rPr>
              <a:t>默认创建</a:t>
            </a:r>
            <a:r>
              <a:rPr lang="zh-CN" altLang="en-US" dirty="0">
                <a:latin typeface="+mn-ea"/>
              </a:rPr>
              <a:t>一个</a:t>
            </a:r>
            <a:r>
              <a:rPr lang="en-US" altLang="zh-CN" dirty="0">
                <a:latin typeface="+mn-ea"/>
              </a:rPr>
              <a:t>100G</a:t>
            </a:r>
            <a:r>
              <a:rPr lang="zh-CN" altLang="en-US" dirty="0">
                <a:latin typeface="+mn-ea"/>
              </a:rPr>
              <a:t>的文件包含镜像和容器，每个容器被限制在</a:t>
            </a:r>
            <a:r>
              <a:rPr lang="en-US" altLang="zh-CN" dirty="0">
                <a:latin typeface="+mn-ea"/>
              </a:rPr>
              <a:t>10G</a:t>
            </a:r>
            <a:r>
              <a:rPr lang="zh-CN" altLang="en-US" dirty="0">
                <a:latin typeface="+mn-ea"/>
              </a:rPr>
              <a:t>大小的卷内，可以自己配置</a:t>
            </a:r>
            <a:r>
              <a:rPr lang="zh-CN" altLang="en-US" dirty="0" smtClean="0">
                <a:latin typeface="+mn-ea"/>
              </a:rPr>
              <a:t>调整。</a:t>
            </a:r>
            <a:endParaRPr lang="zh-CN" altLang="en-US" dirty="0">
              <a:latin typeface="+mn-ea"/>
            </a:endParaRPr>
          </a:p>
        </p:txBody>
      </p:sp>
    </p:spTree>
    <p:extLst>
      <p:ext uri="{BB962C8B-B14F-4D97-AF65-F5344CB8AC3E}">
        <p14:creationId xmlns:p14="http://schemas.microsoft.com/office/powerpoint/2010/main" val="39514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83</a:t>
            </a:fld>
            <a:endParaRPr lang="zh-CN" altLang="en-US" dirty="0"/>
          </a:p>
        </p:txBody>
      </p:sp>
      <p:sp>
        <p:nvSpPr>
          <p:cNvPr id="3" name="Rectangle 2_1"/>
          <p:cNvSpPr/>
          <p:nvPr/>
        </p:nvSpPr>
        <p:spPr>
          <a:xfrm>
            <a:off x="199435" y="96020"/>
            <a:ext cx="2060179" cy="461665"/>
          </a:xfrm>
          <a:prstGeom prst="rect">
            <a:avLst/>
          </a:prstGeom>
        </p:spPr>
        <p:txBody>
          <a:bodyPr wrap="none">
            <a:spAutoFit/>
          </a:bodyPr>
          <a:lstStyle/>
          <a:p>
            <a:r>
              <a:rPr lang="en-US" altLang="zh-CN" sz="2400" b="1" spc="225" dirty="0" smtClean="0">
                <a:solidFill>
                  <a:schemeClr val="bg1"/>
                </a:solidFill>
                <a:latin typeface="+mn-ea"/>
              </a:rPr>
              <a:t>2.6</a:t>
            </a:r>
            <a:r>
              <a:rPr lang="en-US" altLang="zh-CN" sz="2400" b="1" dirty="0" smtClean="0">
                <a:solidFill>
                  <a:schemeClr val="bg1"/>
                </a:solidFill>
                <a:latin typeface="+mn-ea"/>
                <a:cs typeface="宋体" pitchFamily="2" charset="-122"/>
              </a:rPr>
              <a:t> </a:t>
            </a:r>
            <a:r>
              <a:rPr lang="zh-CN" altLang="en-US" sz="2400" b="1" dirty="0">
                <a:solidFill>
                  <a:schemeClr val="bg1"/>
                </a:solidFill>
                <a:latin typeface="+mn-ea"/>
                <a:cs typeface="宋体" pitchFamily="2" charset="-122"/>
              </a:rPr>
              <a:t>存储驱动</a:t>
            </a:r>
            <a:endParaRPr lang="zh-CN" altLang="en-US" sz="2400" b="1" spc="225" dirty="0">
              <a:solidFill>
                <a:schemeClr val="bg1"/>
              </a:solidFill>
              <a:latin typeface="+mn-ea"/>
            </a:endParaRPr>
          </a:p>
        </p:txBody>
      </p:sp>
      <p:pic>
        <p:nvPicPr>
          <p:cNvPr id="5" name="图片 4"/>
          <p:cNvPicPr>
            <a:picLocks noChangeAspect="1"/>
          </p:cNvPicPr>
          <p:nvPr/>
        </p:nvPicPr>
        <p:blipFill>
          <a:blip r:embed="rId3"/>
          <a:stretch>
            <a:fillRect/>
          </a:stretch>
        </p:blipFill>
        <p:spPr>
          <a:xfrm>
            <a:off x="2041606" y="1006642"/>
            <a:ext cx="5648325" cy="4876800"/>
          </a:xfrm>
          <a:prstGeom prst="rect">
            <a:avLst/>
          </a:prstGeom>
        </p:spPr>
      </p:pic>
    </p:spTree>
    <p:extLst>
      <p:ext uri="{BB962C8B-B14F-4D97-AF65-F5344CB8AC3E}">
        <p14:creationId xmlns:p14="http://schemas.microsoft.com/office/powerpoint/2010/main" val="22180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84</a:t>
            </a:fld>
            <a:endParaRPr lang="zh-CN" altLang="en-US" dirty="0"/>
          </a:p>
        </p:txBody>
      </p:sp>
      <p:sp>
        <p:nvSpPr>
          <p:cNvPr id="3" name="Rectangle 2_1"/>
          <p:cNvSpPr/>
          <p:nvPr/>
        </p:nvSpPr>
        <p:spPr>
          <a:xfrm>
            <a:off x="199435" y="96020"/>
            <a:ext cx="2089033" cy="461665"/>
          </a:xfrm>
          <a:prstGeom prst="rect">
            <a:avLst/>
          </a:prstGeom>
        </p:spPr>
        <p:txBody>
          <a:bodyPr wrap="none">
            <a:spAutoFit/>
          </a:bodyPr>
          <a:lstStyle/>
          <a:p>
            <a:r>
              <a:rPr lang="en-US" altLang="zh-CN" sz="2400" b="1" spc="225" dirty="0" smtClean="0">
                <a:solidFill>
                  <a:schemeClr val="bg1"/>
                </a:solidFill>
                <a:latin typeface="+mn-ea"/>
              </a:rPr>
              <a:t>2.6 </a:t>
            </a:r>
            <a:r>
              <a:rPr lang="zh-CN" altLang="en-US" sz="2400" b="1" dirty="0" smtClean="0">
                <a:solidFill>
                  <a:schemeClr val="bg1"/>
                </a:solidFill>
                <a:latin typeface="+mn-ea"/>
                <a:cs typeface="宋体" pitchFamily="2" charset="-122"/>
              </a:rPr>
              <a:t>存储</a:t>
            </a:r>
            <a:r>
              <a:rPr lang="zh-CN" altLang="en-US" sz="2400" b="1" dirty="0">
                <a:solidFill>
                  <a:schemeClr val="bg1"/>
                </a:solidFill>
                <a:latin typeface="+mn-ea"/>
                <a:cs typeface="宋体" pitchFamily="2" charset="-122"/>
              </a:rPr>
              <a:t>驱动</a:t>
            </a:r>
            <a:endParaRPr lang="zh-CN" altLang="en-US" sz="2400" b="1" spc="225" dirty="0">
              <a:solidFill>
                <a:schemeClr val="bg1"/>
              </a:solidFill>
              <a:latin typeface="+mn-ea"/>
            </a:endParaRPr>
          </a:p>
        </p:txBody>
      </p:sp>
      <p:sp>
        <p:nvSpPr>
          <p:cNvPr id="4" name="矩形 3"/>
          <p:cNvSpPr/>
          <p:nvPr/>
        </p:nvSpPr>
        <p:spPr>
          <a:xfrm>
            <a:off x="321581" y="820527"/>
            <a:ext cx="1435136" cy="461665"/>
          </a:xfrm>
          <a:prstGeom prst="rect">
            <a:avLst/>
          </a:prstGeom>
        </p:spPr>
        <p:txBody>
          <a:bodyPr wrap="none">
            <a:spAutoFit/>
          </a:bodyPr>
          <a:lstStyle/>
          <a:p>
            <a:r>
              <a:rPr lang="en-US" altLang="zh-CN" sz="2400" b="1" dirty="0" smtClean="0"/>
              <a:t>4</a:t>
            </a:r>
            <a:r>
              <a:rPr lang="zh-CN" altLang="en-US" sz="2400" b="1" dirty="0" smtClean="0"/>
              <a:t>、</a:t>
            </a:r>
            <a:r>
              <a:rPr lang="en-US" altLang="zh-CN" sz="2400" b="1" dirty="0" err="1" smtClean="0"/>
              <a:t>Btrfs</a:t>
            </a:r>
            <a:endParaRPr lang="zh-CN" altLang="en-US" sz="2400" b="1" dirty="0"/>
          </a:p>
        </p:txBody>
      </p:sp>
      <p:sp>
        <p:nvSpPr>
          <p:cNvPr id="5" name="矩形 4"/>
          <p:cNvSpPr/>
          <p:nvPr/>
        </p:nvSpPr>
        <p:spPr>
          <a:xfrm>
            <a:off x="321581" y="1398004"/>
            <a:ext cx="8373240" cy="707886"/>
          </a:xfrm>
          <a:prstGeom prst="rect">
            <a:avLst/>
          </a:prstGeom>
        </p:spPr>
        <p:txBody>
          <a:bodyPr wrap="square">
            <a:spAutoFit/>
          </a:bodyPr>
          <a:lstStyle/>
          <a:p>
            <a:r>
              <a:rPr lang="en-US" altLang="zh-CN" sz="2000" dirty="0">
                <a:latin typeface="+mj-ea"/>
                <a:ea typeface="+mj-ea"/>
              </a:rPr>
              <a:t>Btrfs</a:t>
            </a:r>
            <a:r>
              <a:rPr lang="zh-CN" altLang="en-US" sz="2000" dirty="0">
                <a:latin typeface="+mj-ea"/>
                <a:ea typeface="+mj-ea"/>
              </a:rPr>
              <a:t>被称为下一代写时复制的文件系统</a:t>
            </a:r>
            <a:r>
              <a:rPr lang="zh-CN" altLang="en-US" sz="2000" dirty="0" smtClean="0">
                <a:latin typeface="+mj-ea"/>
                <a:ea typeface="+mj-ea"/>
              </a:rPr>
              <a:t>，文件级存储，</a:t>
            </a:r>
            <a:r>
              <a:rPr lang="zh-CN" altLang="en-US" sz="2000" dirty="0" smtClean="0">
                <a:latin typeface="+mj-ea"/>
              </a:rPr>
              <a:t>并入</a:t>
            </a:r>
            <a:r>
              <a:rPr lang="en-US" altLang="zh-CN" sz="2000" dirty="0">
                <a:latin typeface="+mj-ea"/>
              </a:rPr>
              <a:t>Linux</a:t>
            </a:r>
            <a:r>
              <a:rPr lang="zh-CN" altLang="en-US" sz="2000" dirty="0" smtClean="0">
                <a:latin typeface="+mj-ea"/>
              </a:rPr>
              <a:t>内核</a:t>
            </a:r>
            <a:r>
              <a:rPr lang="zh-CN" altLang="en-US" sz="2000" dirty="0" smtClean="0">
                <a:latin typeface="+mj-ea"/>
                <a:ea typeface="+mj-ea"/>
              </a:rPr>
              <a:t>。</a:t>
            </a:r>
            <a:r>
              <a:rPr lang="zh-CN" altLang="en-US" sz="2000" dirty="0">
                <a:latin typeface="+mn-ea"/>
              </a:rPr>
              <a:t>把文件系统的一部分配置为一个完整的子文件系统，称之为</a:t>
            </a:r>
            <a:r>
              <a:rPr lang="en-US" altLang="zh-CN" sz="2000" dirty="0" err="1">
                <a:latin typeface="+mn-ea"/>
              </a:rPr>
              <a:t>subvolume</a:t>
            </a:r>
            <a:r>
              <a:rPr lang="zh-CN" altLang="en-US" sz="2000" dirty="0">
                <a:latin typeface="+mn-ea"/>
              </a:rPr>
              <a:t>。</a:t>
            </a:r>
            <a:endParaRPr lang="zh-CN" altLang="en-US" sz="2000" dirty="0">
              <a:latin typeface="+mj-ea"/>
              <a:ea typeface="+mj-ea"/>
            </a:endParaRPr>
          </a:p>
        </p:txBody>
      </p:sp>
      <p:sp>
        <p:nvSpPr>
          <p:cNvPr id="6" name="矩形 5"/>
          <p:cNvSpPr/>
          <p:nvPr/>
        </p:nvSpPr>
        <p:spPr>
          <a:xfrm>
            <a:off x="321581" y="2105890"/>
            <a:ext cx="8373240" cy="646331"/>
          </a:xfrm>
          <a:prstGeom prst="rect">
            <a:avLst/>
          </a:prstGeom>
        </p:spPr>
        <p:txBody>
          <a:bodyPr wrap="square">
            <a:spAutoFit/>
          </a:bodyPr>
          <a:lstStyle/>
          <a:p>
            <a:r>
              <a:rPr lang="zh-CN" altLang="en-US" dirty="0" smtClean="0">
                <a:latin typeface="+mn-ea"/>
              </a:rPr>
              <a:t>一</a:t>
            </a:r>
            <a:r>
              <a:rPr lang="zh-CN" altLang="en-US" dirty="0">
                <a:latin typeface="+mn-ea"/>
              </a:rPr>
              <a:t>个</a:t>
            </a:r>
            <a:r>
              <a:rPr lang="zh-CN" altLang="en-US" dirty="0" smtClean="0">
                <a:latin typeface="+mn-ea"/>
              </a:rPr>
              <a:t>大文件系统被</a:t>
            </a:r>
            <a:r>
              <a:rPr lang="zh-CN" altLang="en-US" dirty="0">
                <a:latin typeface="+mn-ea"/>
              </a:rPr>
              <a:t>划分多个子文件系统</a:t>
            </a:r>
            <a:r>
              <a:rPr lang="zh-CN" altLang="en-US" dirty="0" smtClean="0">
                <a:latin typeface="+mn-ea"/>
              </a:rPr>
              <a:t>，子</a:t>
            </a:r>
            <a:r>
              <a:rPr lang="zh-CN" altLang="en-US" dirty="0">
                <a:latin typeface="+mn-ea"/>
              </a:rPr>
              <a:t>文件系统共享</a:t>
            </a:r>
            <a:r>
              <a:rPr lang="zh-CN" altLang="en-US" dirty="0" smtClean="0">
                <a:latin typeface="+mn-ea"/>
              </a:rPr>
              <a:t>底层设备空间</a:t>
            </a:r>
            <a:r>
              <a:rPr lang="zh-CN" altLang="en-US" dirty="0">
                <a:latin typeface="+mn-ea"/>
              </a:rPr>
              <a:t>，在需要磁盘空间</a:t>
            </a:r>
            <a:r>
              <a:rPr lang="zh-CN" altLang="en-US" dirty="0" smtClean="0">
                <a:latin typeface="+mn-ea"/>
              </a:rPr>
              <a:t>时，便</a:t>
            </a:r>
            <a:r>
              <a:rPr lang="zh-CN" altLang="en-US" dirty="0">
                <a:latin typeface="+mn-ea"/>
              </a:rPr>
              <a:t>从底层设备中分配</a:t>
            </a:r>
            <a:r>
              <a:rPr lang="zh-CN" altLang="en-US" dirty="0" smtClean="0">
                <a:latin typeface="+mn-ea"/>
              </a:rPr>
              <a:t>，支持</a:t>
            </a:r>
            <a:r>
              <a:rPr lang="zh-CN" altLang="en-US" dirty="0">
                <a:latin typeface="+mn-ea"/>
              </a:rPr>
              <a:t>动态添加设备</a:t>
            </a:r>
            <a:r>
              <a:rPr lang="zh-CN" altLang="en-US" dirty="0" smtClean="0">
                <a:latin typeface="+mn-ea"/>
              </a:rPr>
              <a:t>。</a:t>
            </a:r>
            <a:endParaRPr lang="zh-CN" altLang="en-US" dirty="0">
              <a:latin typeface="+mn-ea"/>
            </a:endParaRPr>
          </a:p>
        </p:txBody>
      </p:sp>
      <p:sp>
        <p:nvSpPr>
          <p:cNvPr id="7" name="矩形 6"/>
          <p:cNvSpPr/>
          <p:nvPr/>
        </p:nvSpPr>
        <p:spPr>
          <a:xfrm>
            <a:off x="259573" y="2945631"/>
            <a:ext cx="7986069" cy="1200329"/>
          </a:xfrm>
          <a:prstGeom prst="rect">
            <a:avLst/>
          </a:prstGeom>
        </p:spPr>
        <p:txBody>
          <a:bodyPr wrap="square">
            <a:spAutoFit/>
          </a:bodyPr>
          <a:lstStyle/>
          <a:p>
            <a:pPr marL="285750" indent="-285750">
              <a:buFont typeface="Wingdings" panose="05000000000000000000" pitchFamily="2" charset="2"/>
              <a:buChar char="Ø"/>
            </a:pPr>
            <a:r>
              <a:rPr lang="zh-CN" altLang="en-US" dirty="0" smtClean="0">
                <a:latin typeface="+mj-ea"/>
                <a:ea typeface="+mj-ea"/>
              </a:rPr>
              <a:t>用户在系统中新增硬盘后，使用</a:t>
            </a:r>
            <a:r>
              <a:rPr lang="en-US" altLang="zh-CN" dirty="0" err="1" smtClean="0">
                <a:latin typeface="+mj-ea"/>
                <a:ea typeface="+mj-ea"/>
              </a:rPr>
              <a:t>Btrfs</a:t>
            </a:r>
            <a:r>
              <a:rPr lang="zh-CN" altLang="en-US" dirty="0" smtClean="0">
                <a:latin typeface="+mj-ea"/>
                <a:ea typeface="+mj-ea"/>
              </a:rPr>
              <a:t>的命令将该设备添加到文件系统中。把</a:t>
            </a:r>
            <a:r>
              <a:rPr lang="zh-CN" altLang="en-US" dirty="0">
                <a:latin typeface="+mj-ea"/>
                <a:ea typeface="+mj-ea"/>
              </a:rPr>
              <a:t>一个</a:t>
            </a:r>
            <a:r>
              <a:rPr lang="zh-CN" altLang="en-US" dirty="0" smtClean="0">
                <a:latin typeface="+mj-ea"/>
                <a:ea typeface="+mj-ea"/>
              </a:rPr>
              <a:t>大文件系统</a:t>
            </a:r>
            <a:r>
              <a:rPr lang="zh-CN" altLang="en-US" dirty="0">
                <a:latin typeface="+mj-ea"/>
                <a:ea typeface="+mj-ea"/>
              </a:rPr>
              <a:t>当成一个资源池，配置成多个完整的子文件系统</a:t>
            </a:r>
            <a:r>
              <a:rPr lang="zh-CN" altLang="en-US" dirty="0" smtClean="0">
                <a:latin typeface="+mj-ea"/>
                <a:ea typeface="+mj-ea"/>
              </a:rPr>
              <a:t>，在资源池</a:t>
            </a:r>
            <a:r>
              <a:rPr lang="zh-CN" altLang="en-US" dirty="0">
                <a:latin typeface="+mj-ea"/>
                <a:ea typeface="+mj-ea"/>
              </a:rPr>
              <a:t>里加新的子文件系统</a:t>
            </a:r>
            <a:r>
              <a:rPr lang="zh-CN" altLang="en-US" dirty="0" smtClean="0">
                <a:latin typeface="+mj-ea"/>
                <a:ea typeface="+mj-ea"/>
              </a:rPr>
              <a:t>，基础</a:t>
            </a:r>
            <a:r>
              <a:rPr lang="zh-CN" altLang="en-US" dirty="0">
                <a:latin typeface="+mj-ea"/>
                <a:ea typeface="+mj-ea"/>
              </a:rPr>
              <a:t>镜像则是子文件系统的快照，每个子镜像和容器都有自己的快照，这些快照都是</a:t>
            </a:r>
            <a:r>
              <a:rPr lang="en-US" altLang="zh-CN" dirty="0" err="1">
                <a:latin typeface="+mj-ea"/>
                <a:ea typeface="+mj-ea"/>
              </a:rPr>
              <a:t>subvolume</a:t>
            </a:r>
            <a:r>
              <a:rPr lang="zh-CN" altLang="en-US" dirty="0">
                <a:latin typeface="+mj-ea"/>
                <a:ea typeface="+mj-ea"/>
              </a:rPr>
              <a:t>的快照</a:t>
            </a:r>
            <a:r>
              <a:rPr lang="zh-CN" altLang="en-US" dirty="0" smtClean="0">
                <a:latin typeface="+mj-ea"/>
                <a:ea typeface="+mj-ea"/>
              </a:rPr>
              <a:t>。</a:t>
            </a:r>
            <a:endParaRPr lang="en-US" altLang="zh-CN" dirty="0">
              <a:latin typeface="+mj-ea"/>
              <a:ea typeface="+mj-ea"/>
            </a:endParaRPr>
          </a:p>
        </p:txBody>
      </p:sp>
      <p:sp>
        <p:nvSpPr>
          <p:cNvPr id="8" name="矩形 7"/>
          <p:cNvSpPr/>
          <p:nvPr/>
        </p:nvSpPr>
        <p:spPr>
          <a:xfrm>
            <a:off x="259573" y="4348692"/>
            <a:ext cx="8435248" cy="1200329"/>
          </a:xfrm>
          <a:prstGeom prst="rect">
            <a:avLst/>
          </a:prstGeom>
        </p:spPr>
        <p:txBody>
          <a:bodyPr wrap="square">
            <a:spAutoFit/>
          </a:bodyPr>
          <a:lstStyle/>
          <a:p>
            <a:pPr marL="285750" indent="-285750">
              <a:buFont typeface="Wingdings" panose="05000000000000000000" pitchFamily="2" charset="2"/>
              <a:buChar char="Ø"/>
            </a:pPr>
            <a:r>
              <a:rPr lang="zh-CN" altLang="en-US" dirty="0">
                <a:latin typeface="+mn-ea"/>
              </a:rPr>
              <a:t>当写入一个新文件时，在容器的快照里为其分配了一个新的数据块，文件写在这个空间</a:t>
            </a:r>
            <a:r>
              <a:rPr lang="zh-CN" altLang="en-US" dirty="0" smtClean="0">
                <a:latin typeface="+mn-ea"/>
              </a:rPr>
              <a:t>里。当</a:t>
            </a:r>
            <a:r>
              <a:rPr lang="zh-CN" altLang="en-US" dirty="0">
                <a:latin typeface="+mn-ea"/>
              </a:rPr>
              <a:t>修改已有文件时，使用</a:t>
            </a:r>
            <a:r>
              <a:rPr lang="en-US" altLang="zh-CN" dirty="0" err="1">
                <a:latin typeface="+mn-ea"/>
              </a:rPr>
              <a:t>CoW</a:t>
            </a:r>
            <a:r>
              <a:rPr lang="zh-CN" altLang="en-US" dirty="0">
                <a:latin typeface="+mn-ea"/>
              </a:rPr>
              <a:t>复制分配一个新的原始数据和快照，在这个新分配的空间变更数据，等结束后再进行相关的数据结构指引到新子文件系统和快照，原来的原始数据和快照没有指针指示，被覆盖。</a:t>
            </a:r>
          </a:p>
        </p:txBody>
      </p:sp>
    </p:spTree>
    <p:extLst>
      <p:ext uri="{BB962C8B-B14F-4D97-AF65-F5344CB8AC3E}">
        <p14:creationId xmlns:p14="http://schemas.microsoft.com/office/powerpoint/2010/main" val="36508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85</a:t>
            </a:fld>
            <a:endParaRPr lang="zh-CN" altLang="en-US" dirty="0"/>
          </a:p>
        </p:txBody>
      </p:sp>
      <p:sp>
        <p:nvSpPr>
          <p:cNvPr id="3" name="Rectangle 2_1"/>
          <p:cNvSpPr/>
          <p:nvPr/>
        </p:nvSpPr>
        <p:spPr>
          <a:xfrm>
            <a:off x="199435" y="96020"/>
            <a:ext cx="2089033" cy="461665"/>
          </a:xfrm>
          <a:prstGeom prst="rect">
            <a:avLst/>
          </a:prstGeom>
        </p:spPr>
        <p:txBody>
          <a:bodyPr wrap="none">
            <a:spAutoFit/>
          </a:bodyPr>
          <a:lstStyle/>
          <a:p>
            <a:r>
              <a:rPr lang="en-US" altLang="zh-CN" sz="2400" b="1" spc="225" dirty="0" smtClean="0">
                <a:solidFill>
                  <a:schemeClr val="bg1"/>
                </a:solidFill>
                <a:latin typeface="+mn-ea"/>
              </a:rPr>
              <a:t>2.6 </a:t>
            </a:r>
            <a:r>
              <a:rPr lang="zh-CN" altLang="en-US" sz="2400" b="1" dirty="0" smtClean="0">
                <a:solidFill>
                  <a:schemeClr val="bg1"/>
                </a:solidFill>
                <a:latin typeface="+mn-ea"/>
                <a:cs typeface="宋体" pitchFamily="2" charset="-122"/>
              </a:rPr>
              <a:t>存储</a:t>
            </a:r>
            <a:r>
              <a:rPr lang="zh-CN" altLang="en-US" sz="2400" b="1" dirty="0">
                <a:solidFill>
                  <a:schemeClr val="bg1"/>
                </a:solidFill>
                <a:latin typeface="+mn-ea"/>
                <a:cs typeface="宋体" pitchFamily="2" charset="-122"/>
              </a:rPr>
              <a:t>驱动</a:t>
            </a:r>
            <a:endParaRPr lang="zh-CN" altLang="en-US" sz="2400" b="1" spc="225" dirty="0">
              <a:solidFill>
                <a:schemeClr val="bg1"/>
              </a:solidFill>
              <a:latin typeface="+mn-ea"/>
            </a:endParaRPr>
          </a:p>
        </p:txBody>
      </p:sp>
      <p:pic>
        <p:nvPicPr>
          <p:cNvPr id="5" name="图片 4"/>
          <p:cNvPicPr>
            <a:picLocks noChangeAspect="1"/>
          </p:cNvPicPr>
          <p:nvPr/>
        </p:nvPicPr>
        <p:blipFill>
          <a:blip r:embed="rId3"/>
          <a:stretch>
            <a:fillRect/>
          </a:stretch>
        </p:blipFill>
        <p:spPr>
          <a:xfrm>
            <a:off x="769769" y="1203408"/>
            <a:ext cx="6962775" cy="3552825"/>
          </a:xfrm>
          <a:prstGeom prst="rect">
            <a:avLst/>
          </a:prstGeom>
        </p:spPr>
      </p:pic>
    </p:spTree>
    <p:extLst>
      <p:ext uri="{BB962C8B-B14F-4D97-AF65-F5344CB8AC3E}">
        <p14:creationId xmlns:p14="http://schemas.microsoft.com/office/powerpoint/2010/main" val="128497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86</a:t>
            </a:fld>
            <a:endParaRPr lang="zh-CN" altLang="en-US" dirty="0"/>
          </a:p>
        </p:txBody>
      </p:sp>
      <p:sp>
        <p:nvSpPr>
          <p:cNvPr id="3" name="Rectangle 2_1"/>
          <p:cNvSpPr/>
          <p:nvPr/>
        </p:nvSpPr>
        <p:spPr>
          <a:xfrm>
            <a:off x="199435" y="96020"/>
            <a:ext cx="2089033" cy="461665"/>
          </a:xfrm>
          <a:prstGeom prst="rect">
            <a:avLst/>
          </a:prstGeom>
        </p:spPr>
        <p:txBody>
          <a:bodyPr wrap="none">
            <a:spAutoFit/>
          </a:bodyPr>
          <a:lstStyle/>
          <a:p>
            <a:r>
              <a:rPr lang="en-US" altLang="zh-CN" sz="2400" b="1" spc="225" dirty="0" smtClean="0">
                <a:solidFill>
                  <a:schemeClr val="bg1"/>
                </a:solidFill>
                <a:latin typeface="+mn-ea"/>
              </a:rPr>
              <a:t>2.6 </a:t>
            </a:r>
            <a:r>
              <a:rPr lang="zh-CN" altLang="en-US" sz="2400" b="1" dirty="0" smtClean="0">
                <a:solidFill>
                  <a:schemeClr val="bg1"/>
                </a:solidFill>
                <a:latin typeface="+mn-ea"/>
                <a:cs typeface="宋体" pitchFamily="2" charset="-122"/>
              </a:rPr>
              <a:t>存储</a:t>
            </a:r>
            <a:r>
              <a:rPr lang="zh-CN" altLang="en-US" sz="2400" b="1" dirty="0">
                <a:solidFill>
                  <a:schemeClr val="bg1"/>
                </a:solidFill>
                <a:latin typeface="+mn-ea"/>
                <a:cs typeface="宋体" pitchFamily="2" charset="-122"/>
              </a:rPr>
              <a:t>驱动</a:t>
            </a:r>
            <a:endParaRPr lang="zh-CN" altLang="en-US" sz="2400" b="1" spc="225" dirty="0">
              <a:solidFill>
                <a:schemeClr val="bg1"/>
              </a:solidFill>
              <a:latin typeface="+mn-ea"/>
            </a:endParaRPr>
          </a:p>
        </p:txBody>
      </p:sp>
      <p:sp>
        <p:nvSpPr>
          <p:cNvPr id="4" name="矩形 3"/>
          <p:cNvSpPr/>
          <p:nvPr/>
        </p:nvSpPr>
        <p:spPr>
          <a:xfrm>
            <a:off x="321582" y="808003"/>
            <a:ext cx="1060098" cy="400110"/>
          </a:xfrm>
          <a:prstGeom prst="rect">
            <a:avLst/>
          </a:prstGeom>
        </p:spPr>
        <p:txBody>
          <a:bodyPr wrap="none">
            <a:spAutoFit/>
          </a:bodyPr>
          <a:lstStyle/>
          <a:p>
            <a:r>
              <a:rPr lang="en-US" altLang="zh-CN" sz="2000" b="1" dirty="0" smtClean="0"/>
              <a:t>5</a:t>
            </a:r>
            <a:r>
              <a:rPr lang="zh-CN" altLang="en-US" sz="2000" b="1" dirty="0" smtClean="0"/>
              <a:t>、</a:t>
            </a:r>
            <a:r>
              <a:rPr lang="en-US" altLang="zh-CN" sz="2000" b="1" dirty="0" smtClean="0"/>
              <a:t>ZFS</a:t>
            </a:r>
            <a:endParaRPr lang="zh-CN" altLang="en-US" sz="2000" b="1" dirty="0"/>
          </a:p>
        </p:txBody>
      </p:sp>
      <p:sp>
        <p:nvSpPr>
          <p:cNvPr id="5" name="矩形 4"/>
          <p:cNvSpPr/>
          <p:nvPr/>
        </p:nvSpPr>
        <p:spPr>
          <a:xfrm>
            <a:off x="199435" y="1243300"/>
            <a:ext cx="8944565" cy="1015663"/>
          </a:xfrm>
          <a:prstGeom prst="rect">
            <a:avLst/>
          </a:prstGeom>
        </p:spPr>
        <p:txBody>
          <a:bodyPr wrap="square">
            <a:spAutoFit/>
          </a:bodyPr>
          <a:lstStyle/>
          <a:p>
            <a:r>
              <a:rPr lang="en-US" altLang="zh-CN" sz="2000" dirty="0">
                <a:solidFill>
                  <a:srgbClr val="333333"/>
                </a:solidFill>
                <a:latin typeface="+mj-ea"/>
                <a:ea typeface="+mj-ea"/>
              </a:rPr>
              <a:t>ZFS</a:t>
            </a:r>
            <a:r>
              <a:rPr lang="zh-CN" altLang="en-US" sz="2000" dirty="0">
                <a:solidFill>
                  <a:srgbClr val="333333"/>
                </a:solidFill>
                <a:latin typeface="+mj-ea"/>
                <a:ea typeface="+mj-ea"/>
              </a:rPr>
              <a:t>文件系统是一个革命性的全新的文件系统，它从根本上改变了文件系统的管理方式</a:t>
            </a:r>
            <a:r>
              <a:rPr lang="zh-CN" altLang="en-US" sz="2000" dirty="0" smtClean="0">
                <a:solidFill>
                  <a:srgbClr val="333333"/>
                </a:solidFill>
                <a:latin typeface="+mj-ea"/>
                <a:ea typeface="+mj-ea"/>
              </a:rPr>
              <a:t>，完全</a:t>
            </a:r>
            <a:r>
              <a:rPr lang="zh-CN" altLang="en-US" sz="2000" dirty="0">
                <a:solidFill>
                  <a:srgbClr val="333333"/>
                </a:solidFill>
                <a:latin typeface="+mj-ea"/>
                <a:ea typeface="+mj-ea"/>
              </a:rPr>
              <a:t>抛弃了”卷管理”</a:t>
            </a:r>
            <a:r>
              <a:rPr lang="zh-CN" altLang="en-US" sz="2000" dirty="0" smtClean="0">
                <a:solidFill>
                  <a:srgbClr val="333333"/>
                </a:solidFill>
                <a:latin typeface="+mj-ea"/>
                <a:ea typeface="+mj-ea"/>
              </a:rPr>
              <a:t>，把</a:t>
            </a:r>
            <a:r>
              <a:rPr lang="zh-CN" altLang="en-US" sz="2000" dirty="0">
                <a:solidFill>
                  <a:srgbClr val="333333"/>
                </a:solidFill>
                <a:latin typeface="+mj-ea"/>
                <a:ea typeface="+mj-ea"/>
              </a:rPr>
              <a:t>所有设备集中到一个存储池中来进行管理，用”存储池”的概念来管理物理存储空间</a:t>
            </a:r>
            <a:r>
              <a:rPr lang="zh-CN" altLang="en-US" sz="2000" dirty="0" smtClean="0">
                <a:solidFill>
                  <a:srgbClr val="333333"/>
                </a:solidFill>
                <a:latin typeface="+mj-ea"/>
                <a:ea typeface="+mj-ea"/>
              </a:rPr>
              <a:t>。</a:t>
            </a:r>
            <a:endParaRPr lang="zh-CN" altLang="en-US" sz="2000" dirty="0">
              <a:latin typeface="+mj-ea"/>
              <a:ea typeface="+mj-ea"/>
            </a:endParaRPr>
          </a:p>
        </p:txBody>
      </p:sp>
      <p:sp>
        <p:nvSpPr>
          <p:cNvPr id="6" name="矩形 5"/>
          <p:cNvSpPr/>
          <p:nvPr/>
        </p:nvSpPr>
        <p:spPr>
          <a:xfrm>
            <a:off x="199960" y="2917440"/>
            <a:ext cx="8671849" cy="1323439"/>
          </a:xfrm>
          <a:prstGeom prst="rect">
            <a:avLst/>
          </a:prstGeom>
        </p:spPr>
        <p:txBody>
          <a:bodyPr wrap="square">
            <a:spAutoFit/>
          </a:bodyPr>
          <a:lstStyle/>
          <a:p>
            <a:r>
              <a:rPr lang="zh-CN" altLang="en-US" sz="2000" dirty="0" smtClean="0">
                <a:solidFill>
                  <a:srgbClr val="333333"/>
                </a:solidFill>
                <a:latin typeface="+mn-ea"/>
              </a:rPr>
              <a:t>创建</a:t>
            </a:r>
            <a:r>
              <a:rPr lang="zh-CN" altLang="en-US" sz="2000" dirty="0">
                <a:solidFill>
                  <a:srgbClr val="333333"/>
                </a:solidFill>
                <a:latin typeface="+mn-ea"/>
              </a:rPr>
              <a:t>在虚拟</a:t>
            </a:r>
            <a:r>
              <a:rPr lang="zh-CN" altLang="en-US" sz="2000" dirty="0" smtClean="0">
                <a:solidFill>
                  <a:srgbClr val="333333"/>
                </a:solidFill>
                <a:latin typeface="+mn-ea"/>
              </a:rPr>
              <a:t>的”</a:t>
            </a:r>
            <a:r>
              <a:rPr lang="en-US" altLang="zh-CN" sz="2000" dirty="0" err="1">
                <a:solidFill>
                  <a:srgbClr val="333333"/>
                </a:solidFill>
                <a:latin typeface="+mn-ea"/>
              </a:rPr>
              <a:t>zpools</a:t>
            </a:r>
            <a:r>
              <a:rPr lang="en-US" altLang="zh-CN" sz="2000" dirty="0" smtClean="0">
                <a:solidFill>
                  <a:srgbClr val="333333"/>
                </a:solidFill>
                <a:latin typeface="+mn-ea"/>
              </a:rPr>
              <a:t>”</a:t>
            </a:r>
            <a:r>
              <a:rPr lang="zh-CN" altLang="en-US" sz="2000" dirty="0" smtClean="0">
                <a:solidFill>
                  <a:srgbClr val="333333"/>
                </a:solidFill>
                <a:latin typeface="+mn-ea"/>
              </a:rPr>
              <a:t>存储</a:t>
            </a:r>
            <a:r>
              <a:rPr lang="zh-CN" altLang="en-US" sz="2000" dirty="0">
                <a:solidFill>
                  <a:srgbClr val="333333"/>
                </a:solidFill>
                <a:latin typeface="+mn-ea"/>
              </a:rPr>
              <a:t>池上。每个存储池由若干虚拟设备</a:t>
            </a:r>
            <a:r>
              <a:rPr lang="en-US" altLang="zh-CN" sz="2000" dirty="0">
                <a:solidFill>
                  <a:srgbClr val="333333"/>
                </a:solidFill>
                <a:latin typeface="+mn-ea"/>
              </a:rPr>
              <a:t>(virtual </a:t>
            </a:r>
            <a:r>
              <a:rPr lang="en-US" altLang="zh-CN" sz="2000" dirty="0" smtClean="0">
                <a:solidFill>
                  <a:srgbClr val="333333"/>
                </a:solidFill>
                <a:latin typeface="+mn-ea"/>
              </a:rPr>
              <a:t>devices</a:t>
            </a:r>
            <a:r>
              <a:rPr lang="zh-CN" altLang="en-US" sz="2000" dirty="0" smtClean="0">
                <a:solidFill>
                  <a:srgbClr val="333333"/>
                </a:solidFill>
                <a:latin typeface="+mn-ea"/>
              </a:rPr>
              <a:t>，</a:t>
            </a:r>
            <a:r>
              <a:rPr lang="en-US" altLang="zh-CN" sz="2000" dirty="0" err="1" smtClean="0">
                <a:solidFill>
                  <a:srgbClr val="333333"/>
                </a:solidFill>
                <a:latin typeface="+mn-ea"/>
              </a:rPr>
              <a:t>vdevs</a:t>
            </a:r>
            <a:r>
              <a:rPr lang="en-US" altLang="zh-CN" sz="2000" dirty="0">
                <a:solidFill>
                  <a:srgbClr val="333333"/>
                </a:solidFill>
                <a:latin typeface="+mn-ea"/>
              </a:rPr>
              <a:t>)</a:t>
            </a:r>
            <a:r>
              <a:rPr lang="zh-CN" altLang="en-US" sz="2000" dirty="0">
                <a:solidFill>
                  <a:srgbClr val="333333"/>
                </a:solidFill>
                <a:latin typeface="+mn-ea"/>
              </a:rPr>
              <a:t>组成</a:t>
            </a:r>
            <a:r>
              <a:rPr lang="zh-CN" altLang="en-US" sz="2000" dirty="0" smtClean="0">
                <a:solidFill>
                  <a:srgbClr val="333333"/>
                </a:solidFill>
                <a:latin typeface="+mn-ea"/>
              </a:rPr>
              <a:t>。虚拟</a:t>
            </a:r>
            <a:r>
              <a:rPr lang="zh-CN" altLang="en-US" sz="2000" dirty="0">
                <a:solidFill>
                  <a:srgbClr val="333333"/>
                </a:solidFill>
                <a:latin typeface="+mn-ea"/>
              </a:rPr>
              <a:t>设备可以是原始</a:t>
            </a:r>
            <a:r>
              <a:rPr lang="zh-CN" altLang="en-US" sz="2000" dirty="0" smtClean="0">
                <a:solidFill>
                  <a:srgbClr val="333333"/>
                </a:solidFill>
                <a:latin typeface="+mn-ea"/>
              </a:rPr>
              <a:t>磁盘或、</a:t>
            </a:r>
            <a:r>
              <a:rPr lang="en-US" altLang="zh-CN" sz="2000" dirty="0" smtClean="0">
                <a:solidFill>
                  <a:srgbClr val="333333"/>
                </a:solidFill>
                <a:latin typeface="+mn-ea"/>
              </a:rPr>
              <a:t>RAID</a:t>
            </a:r>
            <a:r>
              <a:rPr lang="zh-CN" altLang="en-US" sz="2000" dirty="0">
                <a:solidFill>
                  <a:srgbClr val="333333"/>
                </a:solidFill>
                <a:latin typeface="+mn-ea"/>
              </a:rPr>
              <a:t>的镜像设备，或者是非标准</a:t>
            </a:r>
            <a:r>
              <a:rPr lang="en-US" altLang="zh-CN" sz="2000" dirty="0">
                <a:solidFill>
                  <a:srgbClr val="333333"/>
                </a:solidFill>
                <a:latin typeface="+mn-ea"/>
              </a:rPr>
              <a:t>RAID</a:t>
            </a:r>
            <a:r>
              <a:rPr lang="zh-CN" altLang="en-US" sz="2000" dirty="0">
                <a:solidFill>
                  <a:srgbClr val="333333"/>
                </a:solidFill>
                <a:latin typeface="+mn-ea"/>
              </a:rPr>
              <a:t>等级的多磁盘组</a:t>
            </a:r>
            <a:r>
              <a:rPr lang="zh-CN" altLang="en-US" sz="2000" dirty="0" smtClean="0">
                <a:solidFill>
                  <a:srgbClr val="333333"/>
                </a:solidFill>
                <a:latin typeface="+mn-ea"/>
              </a:rPr>
              <a:t>。</a:t>
            </a:r>
            <a:r>
              <a:rPr lang="en-US" altLang="zh-CN" sz="2000" dirty="0" err="1" smtClean="0">
                <a:solidFill>
                  <a:srgbClr val="333333"/>
                </a:solidFill>
                <a:latin typeface="+mn-ea"/>
              </a:rPr>
              <a:t>zpool</a:t>
            </a:r>
            <a:r>
              <a:rPr lang="zh-CN" altLang="en-US" sz="2000" dirty="0">
                <a:solidFill>
                  <a:srgbClr val="333333"/>
                </a:solidFill>
                <a:latin typeface="+mn-ea"/>
              </a:rPr>
              <a:t>上的文件系统可以</a:t>
            </a:r>
            <a:r>
              <a:rPr lang="zh-CN" altLang="en-US" sz="2000" dirty="0" smtClean="0">
                <a:solidFill>
                  <a:srgbClr val="333333"/>
                </a:solidFill>
                <a:latin typeface="+mn-ea"/>
              </a:rPr>
              <a:t>使用虚拟</a:t>
            </a:r>
            <a:r>
              <a:rPr lang="zh-CN" altLang="en-US" sz="2000" dirty="0">
                <a:solidFill>
                  <a:srgbClr val="333333"/>
                </a:solidFill>
                <a:latin typeface="+mn-ea"/>
              </a:rPr>
              <a:t>设备的总存储容量。</a:t>
            </a:r>
            <a:endParaRPr lang="zh-CN" altLang="en-US" sz="2000" dirty="0">
              <a:latin typeface="+mn-ea"/>
            </a:endParaRPr>
          </a:p>
        </p:txBody>
      </p:sp>
    </p:spTree>
    <p:extLst>
      <p:ext uri="{BB962C8B-B14F-4D97-AF65-F5344CB8AC3E}">
        <p14:creationId xmlns:p14="http://schemas.microsoft.com/office/powerpoint/2010/main" val="337245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87</a:t>
            </a:fld>
            <a:endParaRPr lang="zh-CN" altLang="en-US" dirty="0"/>
          </a:p>
        </p:txBody>
      </p:sp>
      <p:sp>
        <p:nvSpPr>
          <p:cNvPr id="3" name="Rectangle 2_1"/>
          <p:cNvSpPr/>
          <p:nvPr/>
        </p:nvSpPr>
        <p:spPr>
          <a:xfrm>
            <a:off x="199435" y="96020"/>
            <a:ext cx="2089033" cy="461665"/>
          </a:xfrm>
          <a:prstGeom prst="rect">
            <a:avLst/>
          </a:prstGeom>
        </p:spPr>
        <p:txBody>
          <a:bodyPr wrap="none">
            <a:spAutoFit/>
          </a:bodyPr>
          <a:lstStyle/>
          <a:p>
            <a:r>
              <a:rPr lang="en-US" altLang="zh-CN" sz="2400" b="1" spc="225" dirty="0" smtClean="0">
                <a:solidFill>
                  <a:schemeClr val="bg1"/>
                </a:solidFill>
                <a:latin typeface="+mn-ea"/>
              </a:rPr>
              <a:t>2.6 </a:t>
            </a:r>
            <a:r>
              <a:rPr lang="zh-CN" altLang="en-US" sz="2400" b="1" dirty="0" smtClean="0">
                <a:solidFill>
                  <a:schemeClr val="bg1"/>
                </a:solidFill>
                <a:latin typeface="+mn-ea"/>
                <a:cs typeface="宋体" pitchFamily="2" charset="-122"/>
              </a:rPr>
              <a:t>存储</a:t>
            </a:r>
            <a:r>
              <a:rPr lang="zh-CN" altLang="en-US" sz="2400" b="1" dirty="0">
                <a:solidFill>
                  <a:schemeClr val="bg1"/>
                </a:solidFill>
                <a:latin typeface="+mn-ea"/>
                <a:cs typeface="宋体" pitchFamily="2" charset="-122"/>
              </a:rPr>
              <a:t>驱动</a:t>
            </a:r>
            <a:endParaRPr lang="zh-CN" altLang="en-US" sz="2400" b="1" spc="225" dirty="0">
              <a:solidFill>
                <a:schemeClr val="bg1"/>
              </a:solidFill>
              <a:latin typeface="+mn-ea"/>
            </a:endParaRPr>
          </a:p>
        </p:txBody>
      </p:sp>
      <p:sp>
        <p:nvSpPr>
          <p:cNvPr id="6" name="矩形 5"/>
          <p:cNvSpPr/>
          <p:nvPr/>
        </p:nvSpPr>
        <p:spPr>
          <a:xfrm>
            <a:off x="0" y="789321"/>
            <a:ext cx="9180115" cy="1015663"/>
          </a:xfrm>
          <a:prstGeom prst="rect">
            <a:avLst/>
          </a:prstGeom>
        </p:spPr>
        <p:txBody>
          <a:bodyPr wrap="square">
            <a:spAutoFit/>
          </a:bodyPr>
          <a:lstStyle/>
          <a:p>
            <a:r>
              <a:rPr lang="zh-CN" altLang="en-US" sz="2000" dirty="0">
                <a:solidFill>
                  <a:srgbClr val="333333"/>
                </a:solidFill>
                <a:latin typeface="+mn-ea"/>
              </a:rPr>
              <a:t>在</a:t>
            </a:r>
            <a:r>
              <a:rPr lang="en-US" altLang="zh-CN" sz="2000" dirty="0">
                <a:solidFill>
                  <a:srgbClr val="333333"/>
                </a:solidFill>
                <a:latin typeface="+mn-ea"/>
              </a:rPr>
              <a:t>Docker</a:t>
            </a:r>
            <a:r>
              <a:rPr lang="zh-CN" altLang="en-US" sz="2000" dirty="0">
                <a:solidFill>
                  <a:srgbClr val="333333"/>
                </a:solidFill>
                <a:latin typeface="+mn-ea"/>
              </a:rPr>
              <a:t>中使用</a:t>
            </a:r>
            <a:r>
              <a:rPr lang="en-US" altLang="zh-CN" sz="2000" dirty="0">
                <a:solidFill>
                  <a:srgbClr val="333333"/>
                </a:solidFill>
                <a:latin typeface="+mn-ea"/>
              </a:rPr>
              <a:t>ZFS</a:t>
            </a:r>
            <a:r>
              <a:rPr lang="zh-CN" altLang="en-US" sz="2000" dirty="0">
                <a:solidFill>
                  <a:srgbClr val="333333"/>
                </a:solidFill>
                <a:latin typeface="+mn-ea"/>
              </a:rPr>
              <a:t>，首先从</a:t>
            </a:r>
            <a:r>
              <a:rPr lang="en-US" altLang="zh-CN" sz="2000" dirty="0" err="1">
                <a:solidFill>
                  <a:srgbClr val="333333"/>
                </a:solidFill>
                <a:latin typeface="+mn-ea"/>
              </a:rPr>
              <a:t>zpool</a:t>
            </a:r>
            <a:r>
              <a:rPr lang="zh-CN" altLang="en-US" sz="2000" dirty="0">
                <a:solidFill>
                  <a:srgbClr val="333333"/>
                </a:solidFill>
                <a:latin typeface="+mn-ea"/>
              </a:rPr>
              <a:t>里分配一个</a:t>
            </a:r>
            <a:r>
              <a:rPr lang="en-US" altLang="zh-CN" sz="2000" dirty="0">
                <a:solidFill>
                  <a:srgbClr val="333333"/>
                </a:solidFill>
                <a:latin typeface="+mn-ea"/>
              </a:rPr>
              <a:t>ZFS</a:t>
            </a:r>
            <a:r>
              <a:rPr lang="zh-CN" altLang="en-US" sz="2000" dirty="0">
                <a:solidFill>
                  <a:srgbClr val="333333"/>
                </a:solidFill>
                <a:latin typeface="+mn-ea"/>
              </a:rPr>
              <a:t>文件系统给镜像的基础层，而其它镜像层则是这个</a:t>
            </a:r>
            <a:r>
              <a:rPr lang="en-US" altLang="zh-CN" sz="2000" dirty="0">
                <a:solidFill>
                  <a:srgbClr val="333333"/>
                </a:solidFill>
                <a:latin typeface="+mn-ea"/>
              </a:rPr>
              <a:t>ZFS</a:t>
            </a:r>
            <a:r>
              <a:rPr lang="zh-CN" altLang="en-US" sz="2000" dirty="0">
                <a:solidFill>
                  <a:srgbClr val="333333"/>
                </a:solidFill>
                <a:latin typeface="+mn-ea"/>
              </a:rPr>
              <a:t>文件系统快照的克隆</a:t>
            </a:r>
            <a:r>
              <a:rPr lang="zh-CN" altLang="en-US" sz="2000" dirty="0" smtClean="0">
                <a:solidFill>
                  <a:srgbClr val="333333"/>
                </a:solidFill>
                <a:latin typeface="+mn-ea"/>
              </a:rPr>
              <a:t>，克隆</a:t>
            </a:r>
            <a:r>
              <a:rPr lang="zh-CN" altLang="en-US" sz="2000" dirty="0">
                <a:solidFill>
                  <a:srgbClr val="333333"/>
                </a:solidFill>
                <a:latin typeface="+mn-ea"/>
              </a:rPr>
              <a:t>是可写的，当容器启动时则在镜像的最顶层生成一个可</a:t>
            </a:r>
            <a:r>
              <a:rPr lang="zh-CN" altLang="en-US" sz="2000" dirty="0" smtClean="0">
                <a:solidFill>
                  <a:srgbClr val="333333"/>
                </a:solidFill>
                <a:latin typeface="+mn-ea"/>
              </a:rPr>
              <a:t>写层。</a:t>
            </a:r>
            <a:endParaRPr lang="zh-CN" altLang="en-US" sz="2000" dirty="0">
              <a:latin typeface="+mn-ea"/>
            </a:endParaRPr>
          </a:p>
        </p:txBody>
      </p:sp>
      <p:pic>
        <p:nvPicPr>
          <p:cNvPr id="7" name="Picture 2" descr="http://pics5.baidu.com/feed/8694a4c27d1ed21b1b77aab3677d9ec150da3fc6.png?token=5e2cec41651bbfbecaf28c75f5469d2f&amp;s=99825F32DD7AE40B08F0A1D20300D0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6" y="1804984"/>
            <a:ext cx="5876925" cy="340042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6115" y="5018171"/>
            <a:ext cx="9180115" cy="1015663"/>
          </a:xfrm>
          <a:prstGeom prst="rect">
            <a:avLst/>
          </a:prstGeom>
        </p:spPr>
        <p:txBody>
          <a:bodyPr wrap="square">
            <a:spAutoFit/>
          </a:bodyPr>
          <a:lstStyle/>
          <a:p>
            <a:r>
              <a:rPr lang="zh-CN" altLang="en-US" sz="2000" dirty="0">
                <a:solidFill>
                  <a:srgbClr val="333333"/>
                </a:solidFill>
                <a:latin typeface="+mj-ea"/>
                <a:ea typeface="+mj-ea"/>
              </a:rPr>
              <a:t>当要写一个新文件时，</a:t>
            </a:r>
            <a:r>
              <a:rPr lang="zh-CN" altLang="en-US" sz="2000" dirty="0" smtClean="0">
                <a:solidFill>
                  <a:srgbClr val="333333"/>
                </a:solidFill>
                <a:latin typeface="+mj-ea"/>
                <a:ea typeface="+mj-ea"/>
              </a:rPr>
              <a:t>使用用时分配</a:t>
            </a:r>
            <a:r>
              <a:rPr lang="zh-CN" altLang="en-US" sz="2000" dirty="0">
                <a:solidFill>
                  <a:srgbClr val="333333"/>
                </a:solidFill>
                <a:latin typeface="+mj-ea"/>
                <a:ea typeface="+mj-ea"/>
              </a:rPr>
              <a:t>，一个新的数据块从</a:t>
            </a:r>
            <a:r>
              <a:rPr lang="en-US" altLang="zh-CN" sz="2000" dirty="0" err="1">
                <a:solidFill>
                  <a:srgbClr val="333333"/>
                </a:solidFill>
                <a:latin typeface="+mj-ea"/>
                <a:ea typeface="+mj-ea"/>
              </a:rPr>
              <a:t>zpool</a:t>
            </a:r>
            <a:r>
              <a:rPr lang="zh-CN" altLang="en-US" sz="2000" dirty="0">
                <a:solidFill>
                  <a:srgbClr val="333333"/>
                </a:solidFill>
                <a:latin typeface="+mj-ea"/>
                <a:ea typeface="+mj-ea"/>
              </a:rPr>
              <a:t>里生成，新的数据写入这个块，而这个新的空间存储于容器</a:t>
            </a:r>
            <a:r>
              <a:rPr lang="en-US" altLang="zh-CN" sz="2000" dirty="0">
                <a:solidFill>
                  <a:srgbClr val="333333"/>
                </a:solidFill>
                <a:latin typeface="+mj-ea"/>
                <a:ea typeface="+mj-ea"/>
              </a:rPr>
              <a:t>(ZFS</a:t>
            </a:r>
            <a:r>
              <a:rPr lang="zh-CN" altLang="en-US" sz="2000" dirty="0">
                <a:solidFill>
                  <a:srgbClr val="333333"/>
                </a:solidFill>
                <a:latin typeface="+mj-ea"/>
                <a:ea typeface="+mj-ea"/>
              </a:rPr>
              <a:t>的克隆</a:t>
            </a:r>
            <a:r>
              <a:rPr lang="en-US" altLang="zh-CN" sz="2000" dirty="0">
                <a:solidFill>
                  <a:srgbClr val="333333"/>
                </a:solidFill>
                <a:latin typeface="+mj-ea"/>
                <a:ea typeface="+mj-ea"/>
              </a:rPr>
              <a:t>)</a:t>
            </a:r>
            <a:r>
              <a:rPr lang="zh-CN" altLang="en-US" sz="2000" dirty="0">
                <a:solidFill>
                  <a:srgbClr val="333333"/>
                </a:solidFill>
                <a:latin typeface="+mj-ea"/>
                <a:ea typeface="+mj-ea"/>
              </a:rPr>
              <a:t>里。当要修改一个已存在的文件时，使用写时复制，分配一个新空间并把原始数据复制到新空间完成修改</a:t>
            </a:r>
            <a:endParaRPr lang="zh-CN" altLang="en-US" sz="2000" dirty="0">
              <a:latin typeface="+mj-ea"/>
              <a:ea typeface="+mj-ea"/>
            </a:endParaRPr>
          </a:p>
        </p:txBody>
      </p:sp>
    </p:spTree>
    <p:extLst>
      <p:ext uri="{BB962C8B-B14F-4D97-AF65-F5344CB8AC3E}">
        <p14:creationId xmlns:p14="http://schemas.microsoft.com/office/powerpoint/2010/main" val="306835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88</a:t>
            </a:fld>
            <a:endParaRPr lang="zh-CN" altLang="en-US" dirty="0"/>
          </a:p>
        </p:txBody>
      </p:sp>
      <p:sp>
        <p:nvSpPr>
          <p:cNvPr id="3" name="Rectangle 2_1"/>
          <p:cNvSpPr/>
          <p:nvPr/>
        </p:nvSpPr>
        <p:spPr>
          <a:xfrm>
            <a:off x="199435" y="96020"/>
            <a:ext cx="2089033" cy="461665"/>
          </a:xfrm>
          <a:prstGeom prst="rect">
            <a:avLst/>
          </a:prstGeom>
        </p:spPr>
        <p:txBody>
          <a:bodyPr wrap="none">
            <a:spAutoFit/>
          </a:bodyPr>
          <a:lstStyle/>
          <a:p>
            <a:r>
              <a:rPr lang="en-US" altLang="zh-CN" sz="2400" b="1" spc="225" dirty="0" smtClean="0">
                <a:solidFill>
                  <a:schemeClr val="bg1"/>
                </a:solidFill>
                <a:latin typeface="+mn-ea"/>
              </a:rPr>
              <a:t>2.6 </a:t>
            </a:r>
            <a:r>
              <a:rPr lang="zh-CN" altLang="en-US" sz="2400" b="1" dirty="0" smtClean="0">
                <a:solidFill>
                  <a:schemeClr val="bg1"/>
                </a:solidFill>
                <a:latin typeface="+mn-ea"/>
                <a:cs typeface="宋体" pitchFamily="2" charset="-122"/>
              </a:rPr>
              <a:t>存储</a:t>
            </a:r>
            <a:r>
              <a:rPr lang="zh-CN" altLang="en-US" sz="2400" b="1" dirty="0">
                <a:solidFill>
                  <a:schemeClr val="bg1"/>
                </a:solidFill>
                <a:latin typeface="+mn-ea"/>
                <a:cs typeface="宋体" pitchFamily="2" charset="-122"/>
              </a:rPr>
              <a:t>驱动</a:t>
            </a:r>
            <a:endParaRPr lang="zh-CN" altLang="en-US" sz="2400" b="1" spc="225" dirty="0">
              <a:solidFill>
                <a:schemeClr val="bg1"/>
              </a:solidFill>
              <a:latin typeface="+mn-ea"/>
            </a:endParaRPr>
          </a:p>
        </p:txBody>
      </p:sp>
      <p:pic>
        <p:nvPicPr>
          <p:cNvPr id="11266" name="Picture 2" descr="http://pics7.baidu.com/feed/908fa0ec08fa513de138073ff47e16feb3fbd95e.png?token=ddcb3fcbe884b89c7199a07bd671e574&amp;s=33B4ED239B9860CA1A7D90CB03008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35" y="1014186"/>
            <a:ext cx="8862764" cy="414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2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89</a:t>
            </a:fld>
            <a:endParaRPr lang="zh-CN" altLang="en-US" dirty="0"/>
          </a:p>
        </p:txBody>
      </p:sp>
      <p:sp>
        <p:nvSpPr>
          <p:cNvPr id="3" name="Rectangle 2_1"/>
          <p:cNvSpPr/>
          <p:nvPr/>
        </p:nvSpPr>
        <p:spPr>
          <a:xfrm>
            <a:off x="199435" y="96020"/>
            <a:ext cx="4935967" cy="461665"/>
          </a:xfrm>
          <a:prstGeom prst="rect">
            <a:avLst/>
          </a:prstGeom>
        </p:spPr>
        <p:txBody>
          <a:bodyPr wrap="none">
            <a:spAutoFit/>
          </a:bodyPr>
          <a:lstStyle/>
          <a:p>
            <a:r>
              <a:rPr lang="en-US" altLang="zh-CN" sz="2400" b="1" spc="225" dirty="0" smtClean="0">
                <a:solidFill>
                  <a:schemeClr val="bg1"/>
                </a:solidFill>
                <a:latin typeface="+mn-ea"/>
              </a:rPr>
              <a:t>2.7 </a:t>
            </a:r>
            <a:r>
              <a:rPr lang="en-US" altLang="zh-CN" sz="2400" b="1" spc="225" dirty="0" smtClean="0">
                <a:solidFill>
                  <a:schemeClr val="bg1"/>
                </a:solidFill>
                <a:latin typeface="微软雅黑" panose="020B0503020204020204" pitchFamily="34" charset="-122"/>
                <a:ea typeface="微软雅黑" panose="020B0503020204020204" pitchFamily="34" charset="-122"/>
              </a:rPr>
              <a:t>Docker </a:t>
            </a:r>
            <a:r>
              <a:rPr lang="zh-CN" altLang="en-US" sz="2400" b="1" spc="225" dirty="0">
                <a:solidFill>
                  <a:schemeClr val="bg1"/>
                </a:solidFill>
                <a:latin typeface="微软雅黑" panose="020B0503020204020204" pitchFamily="34" charset="-122"/>
                <a:ea typeface="微软雅黑" panose="020B0503020204020204" pitchFamily="34" charset="-122"/>
              </a:rPr>
              <a:t>图形化管理和监控</a:t>
            </a:r>
          </a:p>
        </p:txBody>
      </p:sp>
      <p:sp>
        <p:nvSpPr>
          <p:cNvPr id="4" name="矩形 3"/>
          <p:cNvSpPr/>
          <p:nvPr/>
        </p:nvSpPr>
        <p:spPr>
          <a:xfrm>
            <a:off x="321906" y="1551727"/>
            <a:ext cx="7998081" cy="707886"/>
          </a:xfrm>
          <a:prstGeom prst="rect">
            <a:avLst/>
          </a:prstGeom>
        </p:spPr>
        <p:txBody>
          <a:bodyPr wrap="square">
            <a:spAutoFit/>
          </a:bodyPr>
          <a:lstStyle/>
          <a:p>
            <a:pPr algn="just"/>
            <a:r>
              <a:rPr lang="zh-CN" altLang="en-US" sz="2000" dirty="0">
                <a:solidFill>
                  <a:srgbClr val="333333"/>
                </a:solidFill>
                <a:latin typeface="arial" panose="020B0604020202020204" pitchFamily="34" charset="0"/>
              </a:rPr>
              <a:t>基于</a:t>
            </a:r>
            <a:r>
              <a:rPr lang="en-US" altLang="zh-CN" sz="2000" dirty="0">
                <a:solidFill>
                  <a:srgbClr val="333333"/>
                </a:solidFill>
                <a:latin typeface="arial" panose="020B0604020202020204" pitchFamily="34" charset="0"/>
              </a:rPr>
              <a:t>Go</a:t>
            </a:r>
            <a:r>
              <a:rPr lang="zh-CN" altLang="en-US" sz="2000" dirty="0" smtClean="0">
                <a:solidFill>
                  <a:srgbClr val="333333"/>
                </a:solidFill>
                <a:latin typeface="arial" panose="020B0604020202020204" pitchFamily="34" charset="0"/>
              </a:rPr>
              <a:t>开发的一</a:t>
            </a:r>
            <a:r>
              <a:rPr lang="zh-CN" altLang="en-US" sz="2000" dirty="0">
                <a:solidFill>
                  <a:srgbClr val="333333"/>
                </a:solidFill>
                <a:latin typeface="arial" panose="020B0604020202020204" pitchFamily="34" charset="0"/>
              </a:rPr>
              <a:t>个</a:t>
            </a:r>
            <a:r>
              <a:rPr lang="zh-CN" altLang="en-US" sz="2000" dirty="0" smtClean="0">
                <a:solidFill>
                  <a:srgbClr val="333333"/>
                </a:solidFill>
                <a:latin typeface="arial" panose="020B0604020202020204" pitchFamily="34" charset="0"/>
              </a:rPr>
              <a:t>轻量级管理</a:t>
            </a:r>
            <a:r>
              <a:rPr lang="zh-CN" altLang="en-US" sz="2000" dirty="0">
                <a:solidFill>
                  <a:srgbClr val="333333"/>
                </a:solidFill>
                <a:latin typeface="arial" panose="020B0604020202020204" pitchFamily="34" charset="0"/>
              </a:rPr>
              <a:t>界面，可以轻松的管理</a:t>
            </a:r>
            <a:r>
              <a:rPr lang="en-US" altLang="zh-CN" sz="2000" dirty="0">
                <a:solidFill>
                  <a:srgbClr val="333333"/>
                </a:solidFill>
                <a:latin typeface="arial" panose="020B0604020202020204" pitchFamily="34" charset="0"/>
              </a:rPr>
              <a:t>Docker</a:t>
            </a:r>
            <a:r>
              <a:rPr lang="zh-CN" altLang="en-US" sz="2000" dirty="0">
                <a:solidFill>
                  <a:srgbClr val="333333"/>
                </a:solidFill>
                <a:latin typeface="arial" panose="020B0604020202020204" pitchFamily="34" charset="0"/>
              </a:rPr>
              <a:t>或者</a:t>
            </a:r>
            <a:r>
              <a:rPr lang="en-US" altLang="zh-CN" sz="2000" dirty="0">
                <a:solidFill>
                  <a:srgbClr val="333333"/>
                </a:solidFill>
                <a:latin typeface="arial" panose="020B0604020202020204" pitchFamily="34" charset="0"/>
              </a:rPr>
              <a:t>Docker</a:t>
            </a:r>
            <a:r>
              <a:rPr lang="zh-CN" altLang="en-US" sz="2000" dirty="0">
                <a:solidFill>
                  <a:srgbClr val="333333"/>
                </a:solidFill>
                <a:latin typeface="arial" panose="020B0604020202020204" pitchFamily="34" charset="0"/>
              </a:rPr>
              <a:t>相关的</a:t>
            </a:r>
            <a:r>
              <a:rPr lang="zh-CN" altLang="en-US" sz="2000" dirty="0" smtClean="0">
                <a:solidFill>
                  <a:srgbClr val="333333"/>
                </a:solidFill>
                <a:latin typeface="arial" panose="020B0604020202020204" pitchFamily="34" charset="0"/>
              </a:rPr>
              <a:t>集群。</a:t>
            </a:r>
            <a:endParaRPr lang="en-US" altLang="zh-CN" sz="2000" dirty="0" smtClean="0">
              <a:solidFill>
                <a:srgbClr val="333333"/>
              </a:solidFill>
              <a:latin typeface="arial" panose="020B0604020202020204" pitchFamily="34" charset="0"/>
            </a:endParaRPr>
          </a:p>
        </p:txBody>
      </p:sp>
      <p:sp>
        <p:nvSpPr>
          <p:cNvPr id="5" name="矩形 4"/>
          <p:cNvSpPr/>
          <p:nvPr/>
        </p:nvSpPr>
        <p:spPr>
          <a:xfrm>
            <a:off x="321906" y="934208"/>
            <a:ext cx="1909497" cy="461665"/>
          </a:xfrm>
          <a:prstGeom prst="rect">
            <a:avLst/>
          </a:prstGeom>
        </p:spPr>
        <p:txBody>
          <a:bodyPr wrap="none">
            <a:spAutoFit/>
          </a:bodyPr>
          <a:lstStyle/>
          <a:p>
            <a:r>
              <a:rPr lang="en-US" altLang="zh-CN" sz="2400" b="1" dirty="0" smtClean="0">
                <a:solidFill>
                  <a:srgbClr val="333333"/>
                </a:solidFill>
                <a:latin typeface="Times New Roman" panose="02020603050405020304" pitchFamily="18" charset="0"/>
                <a:cs typeface="Times New Roman" panose="02020603050405020304" pitchFamily="18" charset="0"/>
              </a:rPr>
              <a:t>1</a:t>
            </a:r>
            <a:r>
              <a:rPr lang="zh-CN" altLang="en-US" sz="2400" b="1" dirty="0" smtClean="0">
                <a:solidFill>
                  <a:srgbClr val="333333"/>
                </a:solidFill>
                <a:latin typeface="Times New Roman" panose="02020603050405020304" pitchFamily="18" charset="0"/>
                <a:cs typeface="Times New Roman" panose="02020603050405020304" pitchFamily="18" charset="0"/>
              </a:rPr>
              <a:t>、</a:t>
            </a:r>
            <a:r>
              <a:rPr lang="en-US" altLang="zh-CN" sz="2400" b="1" dirty="0" smtClean="0">
                <a:solidFill>
                  <a:srgbClr val="333333"/>
                </a:solidFill>
                <a:latin typeface="Times New Roman" panose="02020603050405020304" pitchFamily="18" charset="0"/>
                <a:cs typeface="Times New Roman" panose="02020603050405020304" pitchFamily="18" charset="0"/>
              </a:rPr>
              <a:t>Portainer</a:t>
            </a:r>
            <a:endParaRPr lang="zh-CN" altLang="en-US" sz="2400" b="1" dirty="0">
              <a:latin typeface="Times New Roman" panose="02020603050405020304" pitchFamily="18" charset="0"/>
              <a:cs typeface="Times New Roman" panose="02020603050405020304" pitchFamily="18" charset="0"/>
            </a:endParaRPr>
          </a:p>
        </p:txBody>
      </p:sp>
      <p:sp>
        <p:nvSpPr>
          <p:cNvPr id="6" name="矩形 5"/>
          <p:cNvSpPr/>
          <p:nvPr/>
        </p:nvSpPr>
        <p:spPr>
          <a:xfrm>
            <a:off x="321906" y="2415467"/>
            <a:ext cx="7998081" cy="1631216"/>
          </a:xfrm>
          <a:prstGeom prst="rect">
            <a:avLst/>
          </a:prstGeom>
        </p:spPr>
        <p:txBody>
          <a:bodyPr wrap="square">
            <a:spAutoFit/>
          </a:bodyPr>
          <a:lstStyle/>
          <a:p>
            <a:pPr marL="285750" indent="-285750" algn="just">
              <a:buFont typeface="Wingdings" panose="05000000000000000000" pitchFamily="2" charset="2"/>
              <a:buChar char="Ø"/>
            </a:pPr>
            <a:r>
              <a:rPr lang="zh-CN" altLang="en-US" sz="2000" dirty="0" smtClean="0">
                <a:solidFill>
                  <a:srgbClr val="333333"/>
                </a:solidFill>
                <a:latin typeface="arial" panose="020B0604020202020204" pitchFamily="34" charset="0"/>
              </a:rPr>
              <a:t>使用</a:t>
            </a:r>
            <a:r>
              <a:rPr lang="zh-CN" altLang="en-US" sz="2000" dirty="0">
                <a:solidFill>
                  <a:srgbClr val="333333"/>
                </a:solidFill>
                <a:latin typeface="arial" panose="020B0604020202020204" pitchFamily="34" charset="0"/>
              </a:rPr>
              <a:t>意图是简单部署，它包含可以在任何</a:t>
            </a:r>
            <a:r>
              <a:rPr lang="en-US" altLang="zh-CN" sz="2000" dirty="0">
                <a:solidFill>
                  <a:srgbClr val="333333"/>
                </a:solidFill>
                <a:latin typeface="arial" panose="020B0604020202020204" pitchFamily="34" charset="0"/>
              </a:rPr>
              <a:t>Docker</a:t>
            </a:r>
            <a:r>
              <a:rPr lang="zh-CN" altLang="en-US" sz="2000" dirty="0">
                <a:solidFill>
                  <a:srgbClr val="333333"/>
                </a:solidFill>
                <a:latin typeface="arial" panose="020B0604020202020204" pitchFamily="34" charset="0"/>
              </a:rPr>
              <a:t>引擎上运行的单个容器</a:t>
            </a:r>
            <a:r>
              <a:rPr lang="en-US" altLang="zh-CN" sz="2000" dirty="0">
                <a:solidFill>
                  <a:srgbClr val="333333"/>
                </a:solidFill>
                <a:latin typeface="arial" panose="020B0604020202020204" pitchFamily="34" charset="0"/>
              </a:rPr>
              <a:t>(</a:t>
            </a:r>
            <a:r>
              <a:rPr lang="en-US" altLang="zh-CN" sz="2000" dirty="0" smtClean="0">
                <a:solidFill>
                  <a:srgbClr val="333333"/>
                </a:solidFill>
                <a:latin typeface="arial" panose="020B0604020202020204" pitchFamily="34" charset="0"/>
              </a:rPr>
              <a:t>Docker for </a:t>
            </a:r>
            <a:r>
              <a:rPr lang="en-US" altLang="zh-CN" sz="2000" dirty="0">
                <a:solidFill>
                  <a:srgbClr val="333333"/>
                </a:solidFill>
                <a:latin typeface="arial" panose="020B0604020202020204" pitchFamily="34" charset="0"/>
              </a:rPr>
              <a:t>Linux &amp;&amp; Docker for Windows) </a:t>
            </a:r>
          </a:p>
          <a:p>
            <a:pPr algn="just"/>
            <a:endParaRPr lang="en-US" altLang="zh-CN" sz="2000" dirty="0">
              <a:solidFill>
                <a:srgbClr val="333333"/>
              </a:solidFill>
              <a:latin typeface="arial" panose="020B0604020202020204" pitchFamily="34" charset="0"/>
            </a:endParaRPr>
          </a:p>
          <a:p>
            <a:pPr marL="285750" indent="-285750" algn="just">
              <a:buFont typeface="Wingdings" panose="05000000000000000000" pitchFamily="2" charset="2"/>
              <a:buChar char="Ø"/>
            </a:pPr>
            <a:r>
              <a:rPr lang="zh-CN" altLang="en-US" sz="2000" dirty="0">
                <a:solidFill>
                  <a:srgbClr val="333333"/>
                </a:solidFill>
                <a:latin typeface="arial" panose="020B0604020202020204" pitchFamily="34" charset="0"/>
              </a:rPr>
              <a:t>允许管理</a:t>
            </a:r>
            <a:r>
              <a:rPr lang="en-US" altLang="zh-CN" sz="2000" dirty="0">
                <a:solidFill>
                  <a:srgbClr val="333333"/>
                </a:solidFill>
                <a:latin typeface="arial" panose="020B0604020202020204" pitchFamily="34" charset="0"/>
              </a:rPr>
              <a:t>Docker</a:t>
            </a:r>
            <a:r>
              <a:rPr lang="zh-CN" altLang="en-US" sz="2000" dirty="0">
                <a:solidFill>
                  <a:srgbClr val="333333"/>
                </a:solidFill>
                <a:latin typeface="arial" panose="020B0604020202020204" pitchFamily="34" charset="0"/>
              </a:rPr>
              <a:t>容器、</a:t>
            </a:r>
            <a:r>
              <a:rPr lang="en-US" altLang="zh-CN" sz="2000" dirty="0">
                <a:solidFill>
                  <a:srgbClr val="333333"/>
                </a:solidFill>
                <a:latin typeface="arial" panose="020B0604020202020204" pitchFamily="34" charset="0"/>
              </a:rPr>
              <a:t>image</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volume</a:t>
            </a:r>
            <a:r>
              <a:rPr lang="zh-CN" altLang="en-US" sz="2000"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network</a:t>
            </a:r>
            <a:r>
              <a:rPr lang="zh-CN" altLang="en-US" sz="2000" dirty="0">
                <a:solidFill>
                  <a:srgbClr val="333333"/>
                </a:solidFill>
                <a:latin typeface="arial" panose="020B0604020202020204" pitchFamily="34" charset="0"/>
              </a:rPr>
              <a:t>等。它与独立的</a:t>
            </a:r>
            <a:r>
              <a:rPr lang="en-US" altLang="zh-CN" sz="2000" dirty="0">
                <a:solidFill>
                  <a:srgbClr val="333333"/>
                </a:solidFill>
                <a:latin typeface="arial" panose="020B0604020202020204" pitchFamily="34" charset="0"/>
              </a:rPr>
              <a:t>Docker</a:t>
            </a:r>
            <a:r>
              <a:rPr lang="zh-CN" altLang="en-US" sz="2000" dirty="0">
                <a:solidFill>
                  <a:srgbClr val="333333"/>
                </a:solidFill>
                <a:latin typeface="arial" panose="020B0604020202020204" pitchFamily="34" charset="0"/>
              </a:rPr>
              <a:t>引擎和</a:t>
            </a:r>
            <a:r>
              <a:rPr lang="en-US" altLang="zh-CN" sz="2000" dirty="0">
                <a:solidFill>
                  <a:srgbClr val="333333"/>
                </a:solidFill>
                <a:latin typeface="arial" panose="020B0604020202020204" pitchFamily="34" charset="0"/>
              </a:rPr>
              <a:t>Docker Swarm</a:t>
            </a:r>
            <a:r>
              <a:rPr lang="zh-CN" altLang="en-US" sz="2000" dirty="0">
                <a:solidFill>
                  <a:srgbClr val="333333"/>
                </a:solidFill>
                <a:latin typeface="arial" panose="020B0604020202020204" pitchFamily="34" charset="0"/>
              </a:rPr>
              <a:t>兼容。</a:t>
            </a:r>
          </a:p>
        </p:txBody>
      </p:sp>
    </p:spTree>
    <p:extLst>
      <p:ext uri="{BB962C8B-B14F-4D97-AF65-F5344CB8AC3E}">
        <p14:creationId xmlns:p14="http://schemas.microsoft.com/office/powerpoint/2010/main" val="346765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1685077" cy="415498"/>
          </a:xfrm>
          <a:prstGeom prst="rect">
            <a:avLst/>
          </a:prstGeom>
          <a:noFill/>
        </p:spPr>
        <p:txBody>
          <a:bodyPr wrap="none" rtlCol="0">
            <a:spAutoFit/>
          </a:bodyPr>
          <a:lstStyle/>
          <a:p>
            <a:r>
              <a:rPr lang="en-US" altLang="zh-CN" sz="2100" b="1" spc="225" dirty="0" smtClean="0">
                <a:solidFill>
                  <a:schemeClr val="bg1"/>
                </a:solidFill>
                <a:latin typeface="微软雅黑" panose="020B0503020204020204" pitchFamily="34" charset="-122"/>
                <a:ea typeface="微软雅黑" panose="020B0503020204020204" pitchFamily="34" charset="-122"/>
              </a:rPr>
              <a:t>1.0 </a:t>
            </a:r>
            <a:r>
              <a:rPr lang="zh-CN" altLang="en-US" sz="2100" b="1" spc="225" dirty="0">
                <a:solidFill>
                  <a:schemeClr val="bg1"/>
                </a:solidFill>
                <a:latin typeface="微软雅黑" panose="020B0503020204020204" pitchFamily="34" charset="-122"/>
                <a:ea typeface="微软雅黑" panose="020B0503020204020204" pitchFamily="34" charset="-122"/>
              </a:rPr>
              <a:t>云安全</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9</a:t>
            </a:fld>
            <a:endParaRPr lang="zh-CN" altLang="en-US" dirty="0"/>
          </a:p>
        </p:txBody>
      </p:sp>
      <p:sp>
        <p:nvSpPr>
          <p:cNvPr id="2" name="矩形 1"/>
          <p:cNvSpPr/>
          <p:nvPr/>
        </p:nvSpPr>
        <p:spPr>
          <a:xfrm>
            <a:off x="-1" y="857250"/>
            <a:ext cx="2212465"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rPr>
              <a:t>数据安全</a:t>
            </a:r>
            <a:endParaRPr lang="zh-CN" altLang="en-US" sz="2400" b="1"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32129" y="1088082"/>
            <a:ext cx="9041824" cy="48417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70000"/>
              </a:lnSpc>
              <a:buFont typeface="Arial" panose="020B0604020202020204" pitchFamily="34" charset="0"/>
              <a:buNone/>
            </a:pPr>
            <a:endParaRPr lang="en-US" altLang="zh-CN" sz="2400" dirty="0" smtClean="0">
              <a:latin typeface="+mn-ea"/>
              <a:cs typeface="+mn-ea"/>
            </a:endParaRPr>
          </a:p>
          <a:p>
            <a:pPr marL="0" indent="0" algn="just">
              <a:lnSpc>
                <a:spcPct val="70000"/>
              </a:lnSpc>
              <a:buFont typeface="Wingdings" panose="05000000000000000000" charset="0"/>
              <a:buChar char="Ø"/>
            </a:pPr>
            <a:r>
              <a:rPr lang="en-US" altLang="zh-CN" sz="2400" dirty="0" smtClean="0">
                <a:solidFill>
                  <a:srgbClr val="E48312"/>
                </a:solidFill>
                <a:latin typeface="+mn-ea"/>
                <a:cs typeface="+mn-ea"/>
              </a:rPr>
              <a:t>  </a:t>
            </a:r>
            <a:r>
              <a:rPr lang="zh-CN" altLang="zh-CN" sz="2400" dirty="0" smtClean="0">
                <a:solidFill>
                  <a:srgbClr val="E48312"/>
                </a:solidFill>
                <a:latin typeface="+mn-ea"/>
                <a:cs typeface="+mn-ea"/>
              </a:rPr>
              <a:t>数据传输安全</a:t>
            </a:r>
            <a:endParaRPr lang="zh-CN" altLang="zh-CN" sz="2400" dirty="0" smtClean="0">
              <a:latin typeface="+mn-ea"/>
              <a:cs typeface="+mn-ea"/>
            </a:endParaRPr>
          </a:p>
          <a:p>
            <a:pPr marL="457200" lvl="1" indent="0" algn="just">
              <a:lnSpc>
                <a:spcPct val="70000"/>
              </a:lnSpc>
            </a:pPr>
            <a:r>
              <a:rPr lang="en-US" altLang="zh-CN" sz="2000" dirty="0" err="1" smtClean="0">
                <a:latin typeface="+mn-ea"/>
                <a:cs typeface="+mn-ea"/>
              </a:rPr>
              <a:t>对传输的数据进行加密</a:t>
            </a:r>
            <a:endParaRPr lang="en-US" altLang="zh-CN" sz="2000" dirty="0" smtClean="0">
              <a:latin typeface="+mn-ea"/>
              <a:cs typeface="+mn-ea"/>
            </a:endParaRPr>
          </a:p>
          <a:p>
            <a:pPr marL="457200" lvl="1" indent="0" algn="just">
              <a:lnSpc>
                <a:spcPct val="70000"/>
              </a:lnSpc>
            </a:pPr>
            <a:r>
              <a:rPr lang="en-US" altLang="zh-CN" sz="2000" dirty="0" err="1" smtClean="0">
                <a:latin typeface="+mn-ea"/>
                <a:cs typeface="+mn-ea"/>
              </a:rPr>
              <a:t>使用安全传输协议SSL和VPN进行数据传输</a:t>
            </a:r>
            <a:endParaRPr lang="en-US" altLang="zh-CN" sz="2000" dirty="0" smtClean="0">
              <a:latin typeface="+mn-ea"/>
              <a:cs typeface="+mn-ea"/>
            </a:endParaRPr>
          </a:p>
          <a:p>
            <a:pPr marL="0" indent="0" algn="just">
              <a:lnSpc>
                <a:spcPct val="70000"/>
              </a:lnSpc>
              <a:buFont typeface="Wingdings" panose="05000000000000000000" charset="0"/>
              <a:buChar char="Ø"/>
            </a:pPr>
            <a:r>
              <a:rPr lang="en-US" altLang="zh-CN" sz="2400" dirty="0" smtClean="0">
                <a:latin typeface="+mn-ea"/>
                <a:cs typeface="+mn-ea"/>
              </a:rPr>
              <a:t> </a:t>
            </a:r>
            <a:r>
              <a:rPr lang="en-US" altLang="zh-CN" sz="2400" dirty="0" smtClean="0">
                <a:solidFill>
                  <a:srgbClr val="E48312"/>
                </a:solidFill>
                <a:latin typeface="+mn-ea"/>
                <a:cs typeface="+mn-ea"/>
              </a:rPr>
              <a:t> </a:t>
            </a:r>
            <a:r>
              <a:rPr lang="zh-CN" altLang="zh-CN" sz="2400" dirty="0" smtClean="0">
                <a:solidFill>
                  <a:srgbClr val="E48312"/>
                </a:solidFill>
                <a:latin typeface="+mn-ea"/>
                <a:cs typeface="+mn-ea"/>
              </a:rPr>
              <a:t>数据存储安全</a:t>
            </a:r>
            <a:endParaRPr lang="zh-CN" altLang="zh-CN" sz="2400" dirty="0" smtClean="0">
              <a:latin typeface="+mn-ea"/>
              <a:cs typeface="+mn-ea"/>
            </a:endParaRPr>
          </a:p>
          <a:p>
            <a:pPr marL="457200" lvl="1" indent="0" algn="just">
              <a:lnSpc>
                <a:spcPct val="110000"/>
              </a:lnSpc>
              <a:spcBef>
                <a:spcPts val="200"/>
              </a:spcBef>
            </a:pPr>
            <a:r>
              <a:rPr lang="en-US" altLang="zh-CN" sz="2000" dirty="0" err="1" smtClean="0">
                <a:latin typeface="+mn-ea"/>
                <a:cs typeface="+mn-ea"/>
              </a:rPr>
              <a:t>对IaaS应用可以采用静止数据加密的方式</a:t>
            </a:r>
            <a:endParaRPr lang="en-US" altLang="zh-CN" sz="2000" dirty="0" smtClean="0">
              <a:latin typeface="+mn-ea"/>
              <a:cs typeface="+mn-ea"/>
            </a:endParaRPr>
          </a:p>
          <a:p>
            <a:pPr marL="457200" lvl="1" indent="0" algn="just">
              <a:lnSpc>
                <a:spcPct val="110000"/>
              </a:lnSpc>
              <a:spcBef>
                <a:spcPts val="200"/>
              </a:spcBef>
            </a:pPr>
            <a:r>
              <a:rPr lang="en-US" altLang="zh-CN" sz="2000" dirty="0" err="1" smtClean="0">
                <a:latin typeface="+mn-ea"/>
                <a:cs typeface="+mn-ea"/>
              </a:rPr>
              <a:t>对于数据存储位置，云用户要坚持一个关于数据具体位置的基本原则</a:t>
            </a:r>
            <a:r>
              <a:rPr lang="en-US" altLang="zh-CN" sz="2000" dirty="0" smtClean="0">
                <a:latin typeface="+mn-ea"/>
                <a:cs typeface="+mn-ea"/>
              </a:rPr>
              <a:t>。</a:t>
            </a:r>
          </a:p>
          <a:p>
            <a:pPr marL="457200" lvl="1" indent="0" algn="just">
              <a:lnSpc>
                <a:spcPct val="110000"/>
              </a:lnSpc>
              <a:spcBef>
                <a:spcPts val="200"/>
              </a:spcBef>
            </a:pPr>
            <a:r>
              <a:rPr lang="en-US" altLang="zh-CN" sz="2000" dirty="0" smtClean="0">
                <a:latin typeface="+mn-ea"/>
                <a:cs typeface="+mn-ea"/>
              </a:rPr>
              <a:t>采用“</a:t>
            </a:r>
            <a:r>
              <a:rPr lang="en-US" altLang="zh-CN" sz="2000" dirty="0" err="1" smtClean="0">
                <a:latin typeface="+mn-ea"/>
                <a:cs typeface="+mn-ea"/>
              </a:rPr>
              <a:t>数据标记</a:t>
            </a:r>
            <a:r>
              <a:rPr lang="en-US" altLang="zh-CN" sz="2000" dirty="0" smtClean="0">
                <a:latin typeface="+mn-ea"/>
                <a:cs typeface="+mn-ea"/>
              </a:rPr>
              <a:t>”、</a:t>
            </a:r>
            <a:r>
              <a:rPr lang="en-US" altLang="zh-CN" sz="2000" dirty="0" err="1" smtClean="0">
                <a:latin typeface="+mn-ea"/>
                <a:cs typeface="+mn-ea"/>
              </a:rPr>
              <a:t>单租户专用数据平台实现数据隔离，防止数据被非法访问</a:t>
            </a:r>
            <a:endParaRPr lang="en-US" altLang="zh-CN" sz="2000" dirty="0" smtClean="0">
              <a:latin typeface="+mn-ea"/>
              <a:cs typeface="+mn-ea"/>
            </a:endParaRPr>
          </a:p>
          <a:p>
            <a:pPr marL="457200" lvl="1" indent="0" algn="just">
              <a:lnSpc>
                <a:spcPct val="110000"/>
              </a:lnSpc>
              <a:spcBef>
                <a:spcPts val="200"/>
              </a:spcBef>
            </a:pPr>
            <a:r>
              <a:rPr lang="en-US" altLang="zh-CN" sz="2000" dirty="0" err="1" smtClean="0">
                <a:latin typeface="+mn-ea"/>
                <a:cs typeface="+mn-ea"/>
              </a:rPr>
              <a:t>采用数据多备份的方式来实现灾难恢复，通过外部审计和安全认证来实现数据完整性和可用性</a:t>
            </a:r>
            <a:endParaRPr lang="en-US" altLang="zh-CN" sz="2000" dirty="0" smtClean="0">
              <a:latin typeface="+mn-ea"/>
              <a:cs typeface="+mn-ea"/>
            </a:endParaRPr>
          </a:p>
          <a:p>
            <a:pPr marL="0" indent="0" algn="just">
              <a:lnSpc>
                <a:spcPct val="70000"/>
              </a:lnSpc>
              <a:buFont typeface="Wingdings" panose="05000000000000000000" charset="0"/>
              <a:buChar char="Ø"/>
            </a:pPr>
            <a:r>
              <a:rPr lang="en-US" altLang="zh-CN" sz="2400" dirty="0" smtClean="0">
                <a:solidFill>
                  <a:srgbClr val="E48312"/>
                </a:solidFill>
                <a:latin typeface="+mn-ea"/>
                <a:cs typeface="+mn-ea"/>
              </a:rPr>
              <a:t>  </a:t>
            </a:r>
            <a:r>
              <a:rPr lang="zh-CN" altLang="zh-CN" sz="2400" dirty="0" smtClean="0">
                <a:solidFill>
                  <a:srgbClr val="E48312"/>
                </a:solidFill>
                <a:latin typeface="+mn-ea"/>
                <a:cs typeface="+mn-ea"/>
              </a:rPr>
              <a:t>数据残留安全</a:t>
            </a:r>
            <a:endParaRPr lang="en-US" altLang="zh-CN" sz="2400" dirty="0" smtClean="0">
              <a:latin typeface="+mn-ea"/>
              <a:cs typeface="+mn-ea"/>
            </a:endParaRPr>
          </a:p>
          <a:p>
            <a:pPr marL="457200" lvl="1" indent="0" algn="just">
              <a:lnSpc>
                <a:spcPct val="110000"/>
              </a:lnSpc>
              <a:spcBef>
                <a:spcPts val="200"/>
              </a:spcBef>
              <a:buFont typeface="Arial" panose="020B0604020202020204" pitchFamily="34" charset="0"/>
              <a:buNone/>
            </a:pPr>
            <a:r>
              <a:rPr lang="en-US" altLang="zh-CN" sz="2000" dirty="0" err="1" smtClean="0">
                <a:latin typeface="+mn-ea"/>
                <a:cs typeface="+mn-ea"/>
              </a:rPr>
              <a:t>通过销毁加密数据相关介质、存储介质销毁、磁盘擦拭、内容发现等技术和方法来保证数据的完整清除</a:t>
            </a:r>
            <a:endParaRPr lang="en-US" altLang="zh-CN" sz="2000" dirty="0" smtClean="0">
              <a:latin typeface="+mn-ea"/>
              <a:cs typeface="+mn-ea"/>
            </a:endParaRPr>
          </a:p>
        </p:txBody>
      </p:sp>
    </p:spTree>
    <p:extLst>
      <p:ext uri="{BB962C8B-B14F-4D97-AF65-F5344CB8AC3E}">
        <p14:creationId xmlns:p14="http://schemas.microsoft.com/office/powerpoint/2010/main" val="24870659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90</a:t>
            </a:fld>
            <a:endParaRPr lang="zh-CN" altLang="en-US" dirty="0"/>
          </a:p>
        </p:txBody>
      </p:sp>
      <p:sp>
        <p:nvSpPr>
          <p:cNvPr id="3" name="Rectangle 2_1"/>
          <p:cNvSpPr/>
          <p:nvPr/>
        </p:nvSpPr>
        <p:spPr>
          <a:xfrm>
            <a:off x="199435" y="96020"/>
            <a:ext cx="4935967"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2.7 Docker </a:t>
            </a:r>
            <a:r>
              <a:rPr lang="zh-CN" altLang="en-US" sz="2400" b="1" spc="225" dirty="0">
                <a:solidFill>
                  <a:schemeClr val="bg1"/>
                </a:solidFill>
                <a:latin typeface="微软雅黑" panose="020B0503020204020204" pitchFamily="34" charset="-122"/>
                <a:ea typeface="微软雅黑" panose="020B0503020204020204" pitchFamily="34" charset="-122"/>
              </a:rPr>
              <a:t>图形化管理和监控</a:t>
            </a:r>
          </a:p>
        </p:txBody>
      </p:sp>
      <p:sp>
        <p:nvSpPr>
          <p:cNvPr id="4" name="矩形 3"/>
          <p:cNvSpPr/>
          <p:nvPr/>
        </p:nvSpPr>
        <p:spPr>
          <a:xfrm>
            <a:off x="199435" y="1232991"/>
            <a:ext cx="8078291" cy="707886"/>
          </a:xfrm>
          <a:prstGeom prst="rect">
            <a:avLst/>
          </a:prstGeom>
        </p:spPr>
        <p:txBody>
          <a:bodyPr wrap="square">
            <a:spAutoFit/>
          </a:bodyPr>
          <a:lstStyle/>
          <a:p>
            <a:r>
              <a:rPr lang="zh-CN" altLang="en-US" sz="2000" dirty="0" smtClean="0">
                <a:latin typeface="+mn-ea"/>
              </a:rPr>
              <a:t>开</a:t>
            </a:r>
            <a:r>
              <a:rPr lang="zh-CN" altLang="en-US" sz="2000" dirty="0">
                <a:latin typeface="+mn-ea"/>
              </a:rPr>
              <a:t>源的企业级容器管理平台</a:t>
            </a:r>
            <a:r>
              <a:rPr lang="zh-CN" altLang="en-US" sz="2000" dirty="0" smtClean="0">
                <a:latin typeface="+mn-ea"/>
              </a:rPr>
              <a:t>，提供在</a:t>
            </a:r>
            <a:r>
              <a:rPr lang="zh-CN" altLang="en-US" sz="2000" dirty="0">
                <a:latin typeface="+mn-ea"/>
              </a:rPr>
              <a:t>生产环境中使用管理</a:t>
            </a:r>
            <a:r>
              <a:rPr lang="en-US" altLang="zh-CN" sz="2000" dirty="0">
                <a:latin typeface="+mn-ea"/>
              </a:rPr>
              <a:t>Docker</a:t>
            </a:r>
            <a:r>
              <a:rPr lang="zh-CN" altLang="en-US" sz="2000" dirty="0">
                <a:latin typeface="+mn-ea"/>
              </a:rPr>
              <a:t>和</a:t>
            </a:r>
            <a:r>
              <a:rPr lang="en-US" altLang="zh-CN" sz="2000" dirty="0">
                <a:latin typeface="+mn-ea"/>
              </a:rPr>
              <a:t>Kubernetes</a:t>
            </a:r>
            <a:r>
              <a:rPr lang="zh-CN" altLang="en-US" sz="2000" dirty="0">
                <a:latin typeface="+mn-ea"/>
              </a:rPr>
              <a:t>的全栈化容器部署与管理</a:t>
            </a:r>
            <a:r>
              <a:rPr lang="zh-CN" altLang="en-US" sz="2000" dirty="0" smtClean="0">
                <a:latin typeface="+mn-ea"/>
              </a:rPr>
              <a:t>平台。</a:t>
            </a:r>
            <a:endParaRPr lang="zh-CN" altLang="en-US" sz="2000" dirty="0">
              <a:latin typeface="+mn-ea"/>
            </a:endParaRPr>
          </a:p>
        </p:txBody>
      </p:sp>
      <p:pic>
        <p:nvPicPr>
          <p:cNvPr id="7170" name="Picture 2" descr="http://pics7.baidu.com/feed/a2cc7cd98d1001e9ac0bf8ac721d38e954e79773.png?token=d29635f65de88e309cbe02fd6c94dbd7&amp;s=0873CF10115A45C812F075D3030080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398" y="2162049"/>
            <a:ext cx="6096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9435" y="782992"/>
            <a:ext cx="2974725" cy="461665"/>
          </a:xfrm>
          <a:prstGeom prst="rect">
            <a:avLst/>
          </a:prstGeom>
        </p:spPr>
        <p:txBody>
          <a:bodyPr wrap="none">
            <a:spAutoFit/>
          </a:bodyPr>
          <a:lstStyle/>
          <a:p>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Rancher</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Rancher</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46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91</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4" name="矩形 3"/>
          <p:cNvSpPr/>
          <p:nvPr/>
        </p:nvSpPr>
        <p:spPr>
          <a:xfrm>
            <a:off x="199434" y="925177"/>
            <a:ext cx="8944565" cy="1938992"/>
          </a:xfrm>
          <a:prstGeom prst="rect">
            <a:avLst/>
          </a:prstGeom>
        </p:spPr>
        <p:txBody>
          <a:bodyPr wrap="square">
            <a:spAutoFit/>
          </a:bodyPr>
          <a:lstStyle/>
          <a:p>
            <a:r>
              <a:rPr lang="zh-CN" altLang="en-US" sz="2000" dirty="0">
                <a:latin typeface="+mn-ea"/>
              </a:rPr>
              <a:t>容器调度工具的主要任务就是负责在</a:t>
            </a:r>
            <a:r>
              <a:rPr lang="zh-CN" altLang="en-US" sz="2000" dirty="0">
                <a:solidFill>
                  <a:srgbClr val="FF0000"/>
                </a:solidFill>
                <a:latin typeface="+mn-ea"/>
              </a:rPr>
              <a:t>最合适</a:t>
            </a:r>
            <a:r>
              <a:rPr lang="zh-CN" altLang="en-US" sz="2000" dirty="0">
                <a:latin typeface="+mn-ea"/>
              </a:rPr>
              <a:t>的主机上</a:t>
            </a:r>
            <a:r>
              <a:rPr lang="zh-CN" altLang="en-US" sz="2000" dirty="0">
                <a:solidFill>
                  <a:srgbClr val="FF0000"/>
                </a:solidFill>
                <a:latin typeface="+mn-ea"/>
              </a:rPr>
              <a:t>启动容器</a:t>
            </a:r>
            <a:r>
              <a:rPr lang="zh-CN" altLang="en-US" sz="2000" dirty="0">
                <a:latin typeface="+mn-ea"/>
              </a:rPr>
              <a:t>，并且将它们</a:t>
            </a:r>
            <a:r>
              <a:rPr lang="zh-CN" altLang="en-US" sz="2000" dirty="0">
                <a:solidFill>
                  <a:srgbClr val="FF0000"/>
                </a:solidFill>
                <a:latin typeface="+mn-ea"/>
              </a:rPr>
              <a:t>关联起来</a:t>
            </a:r>
            <a:r>
              <a:rPr lang="zh-CN" altLang="en-US" sz="2000" dirty="0">
                <a:latin typeface="+mn-ea"/>
              </a:rPr>
              <a:t>。它必须能够通过自动的</a:t>
            </a:r>
            <a:r>
              <a:rPr lang="zh-CN" altLang="en-US" sz="2000" dirty="0">
                <a:solidFill>
                  <a:srgbClr val="FF0000"/>
                </a:solidFill>
                <a:latin typeface="+mn-ea"/>
              </a:rPr>
              <a:t>故障转移</a:t>
            </a:r>
            <a:r>
              <a:rPr lang="zh-CN" altLang="en-US" sz="2000" dirty="0">
                <a:latin typeface="+mn-ea"/>
              </a:rPr>
              <a:t>（</a:t>
            </a:r>
            <a:r>
              <a:rPr lang="en-US" altLang="zh-CN" sz="2000" dirty="0">
                <a:latin typeface="+mn-ea"/>
              </a:rPr>
              <a:t>fail-overs</a:t>
            </a:r>
            <a:r>
              <a:rPr lang="zh-CN" altLang="en-US" sz="2000" dirty="0">
                <a:latin typeface="+mn-ea"/>
              </a:rPr>
              <a:t>）来处理错误，并且当一个实例不足以处理</a:t>
            </a:r>
            <a:r>
              <a:rPr lang="en-US" altLang="zh-CN" sz="2000" dirty="0">
                <a:latin typeface="+mn-ea"/>
              </a:rPr>
              <a:t>/</a:t>
            </a:r>
            <a:r>
              <a:rPr lang="zh-CN" altLang="en-US" sz="2000" dirty="0">
                <a:latin typeface="+mn-ea"/>
              </a:rPr>
              <a:t>计算数据时，它能够</a:t>
            </a:r>
            <a:r>
              <a:rPr lang="zh-CN" altLang="en-US" sz="2000" dirty="0">
                <a:solidFill>
                  <a:srgbClr val="FF0000"/>
                </a:solidFill>
                <a:latin typeface="+mn-ea"/>
              </a:rPr>
              <a:t>扩展容器</a:t>
            </a:r>
            <a:r>
              <a:rPr lang="zh-CN" altLang="en-US" sz="2000" dirty="0">
                <a:latin typeface="+mn-ea"/>
              </a:rPr>
              <a:t>来解决问题</a:t>
            </a:r>
            <a:r>
              <a:rPr lang="zh-CN" altLang="en-US" sz="2000" dirty="0" smtClean="0">
                <a:latin typeface="+mn-ea"/>
              </a:rPr>
              <a:t>。</a:t>
            </a:r>
            <a:endParaRPr lang="en-US" altLang="zh-CN" sz="2000" dirty="0" smtClean="0">
              <a:latin typeface="+mn-ea"/>
            </a:endParaRPr>
          </a:p>
          <a:p>
            <a:endParaRPr lang="en-US" altLang="zh-CN" sz="2000" dirty="0">
              <a:latin typeface="+mn-ea"/>
            </a:endParaRPr>
          </a:p>
          <a:p>
            <a:r>
              <a:rPr lang="zh-CN" altLang="en-US" sz="2000" dirty="0">
                <a:latin typeface="+mn-ea"/>
              </a:rPr>
              <a:t>四个主流容器调度框架：</a:t>
            </a:r>
            <a:r>
              <a:rPr lang="en-US" altLang="zh-CN" sz="2000" dirty="0">
                <a:latin typeface="+mn-ea"/>
              </a:rPr>
              <a:t>Docker </a:t>
            </a:r>
            <a:r>
              <a:rPr lang="en-US" altLang="zh-CN" sz="2000" dirty="0">
                <a:solidFill>
                  <a:srgbClr val="FF0000"/>
                </a:solidFill>
                <a:latin typeface="+mn-ea"/>
              </a:rPr>
              <a:t>Swarm</a:t>
            </a:r>
            <a:r>
              <a:rPr lang="zh-CN" altLang="en-US" sz="2000" dirty="0">
                <a:latin typeface="+mn-ea"/>
              </a:rPr>
              <a:t>、</a:t>
            </a:r>
            <a:r>
              <a:rPr lang="en-US" altLang="zh-CN" sz="2000" dirty="0">
                <a:latin typeface="+mn-ea"/>
              </a:rPr>
              <a:t>Apache </a:t>
            </a:r>
            <a:r>
              <a:rPr lang="en-US" altLang="zh-CN" sz="2000" dirty="0" err="1">
                <a:solidFill>
                  <a:srgbClr val="FF0000"/>
                </a:solidFill>
                <a:latin typeface="+mn-ea"/>
              </a:rPr>
              <a:t>Mesos</a:t>
            </a:r>
            <a:r>
              <a:rPr lang="en-US" altLang="zh-CN" sz="2000" dirty="0">
                <a:latin typeface="+mn-ea"/>
              </a:rPr>
              <a:t> </a:t>
            </a:r>
            <a:r>
              <a:rPr lang="zh-CN" altLang="en-US" sz="2000" dirty="0">
                <a:latin typeface="+mn-ea"/>
              </a:rPr>
              <a:t>（</a:t>
            </a:r>
            <a:r>
              <a:rPr lang="en-US" altLang="zh-CN" sz="2000" dirty="0">
                <a:latin typeface="+mn-ea"/>
              </a:rPr>
              <a:t>running the Marathon framework</a:t>
            </a:r>
            <a:r>
              <a:rPr lang="zh-CN" altLang="en-US" sz="2000" dirty="0" smtClean="0">
                <a:latin typeface="+mn-ea"/>
              </a:rPr>
              <a:t>）、</a:t>
            </a:r>
            <a:r>
              <a:rPr lang="en-US" altLang="zh-CN" sz="2000" dirty="0" smtClean="0">
                <a:latin typeface="+mn-ea"/>
              </a:rPr>
              <a:t> </a:t>
            </a:r>
            <a:r>
              <a:rPr lang="en-US" altLang="zh-CN" sz="2000" dirty="0">
                <a:latin typeface="+mn-ea"/>
              </a:rPr>
              <a:t>Google </a:t>
            </a:r>
            <a:r>
              <a:rPr lang="en-US" altLang="zh-CN" sz="2000" dirty="0" smtClean="0">
                <a:solidFill>
                  <a:srgbClr val="FF0000"/>
                </a:solidFill>
                <a:latin typeface="+mn-ea"/>
              </a:rPr>
              <a:t>Kubernetes</a:t>
            </a:r>
            <a:r>
              <a:rPr lang="zh-CN" altLang="en-US" sz="2000" dirty="0" smtClean="0">
                <a:latin typeface="+mn-ea"/>
              </a:rPr>
              <a:t>和</a:t>
            </a:r>
            <a:r>
              <a:rPr lang="en-US" altLang="zh-CN" sz="2000" kern="0" dirty="0" smtClean="0">
                <a:latin typeface="+mn-ea"/>
                <a:sym typeface="Calibri" pitchFamily="34" charset="0"/>
              </a:rPr>
              <a:t>CoreOS </a:t>
            </a:r>
            <a:r>
              <a:rPr lang="en-US" altLang="zh-CN" sz="2000" kern="0" dirty="0" smtClean="0">
                <a:solidFill>
                  <a:srgbClr val="FF0000"/>
                </a:solidFill>
                <a:latin typeface="+mn-ea"/>
                <a:sym typeface="Calibri" pitchFamily="34" charset="0"/>
              </a:rPr>
              <a:t>Fleet</a:t>
            </a:r>
            <a:r>
              <a:rPr lang="zh-CN" altLang="en-US" sz="2000" kern="0" dirty="0" smtClean="0">
                <a:solidFill>
                  <a:srgbClr val="FF0000"/>
                </a:solidFill>
                <a:latin typeface="+mn-ea"/>
                <a:sym typeface="Calibri" pitchFamily="34" charset="0"/>
              </a:rPr>
              <a:t>。</a:t>
            </a:r>
            <a:endParaRPr lang="zh-CN" altLang="en-US" sz="2000" kern="0" dirty="0">
              <a:solidFill>
                <a:srgbClr val="FF0000"/>
              </a:solidFill>
              <a:latin typeface="+mn-ea"/>
              <a:sym typeface="Calibri" pitchFamily="34" charset="0"/>
            </a:endParaRPr>
          </a:p>
        </p:txBody>
      </p:sp>
    </p:spTree>
    <p:extLst>
      <p:ext uri="{BB962C8B-B14F-4D97-AF65-F5344CB8AC3E}">
        <p14:creationId xmlns:p14="http://schemas.microsoft.com/office/powerpoint/2010/main" val="87389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92</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pic>
        <p:nvPicPr>
          <p:cNvPr id="6" name="Picture 2" descr="D:\360安全浏览器下载\640.webp (1).jpg"/>
          <p:cNvPicPr>
            <a:picLocks noChangeAspect="1" noChangeArrowheads="1"/>
          </p:cNvPicPr>
          <p:nvPr/>
        </p:nvPicPr>
        <p:blipFill>
          <a:blip r:embed="rId3" cstate="print"/>
          <a:srcRect/>
          <a:stretch>
            <a:fillRect/>
          </a:stretch>
        </p:blipFill>
        <p:spPr bwMode="auto">
          <a:xfrm>
            <a:off x="1377613" y="2267180"/>
            <a:ext cx="6375717" cy="2696579"/>
          </a:xfrm>
          <a:prstGeom prst="rect">
            <a:avLst/>
          </a:prstGeom>
          <a:noFill/>
        </p:spPr>
      </p:pic>
      <p:sp>
        <p:nvSpPr>
          <p:cNvPr id="4" name="矩形 3"/>
          <p:cNvSpPr/>
          <p:nvPr/>
        </p:nvSpPr>
        <p:spPr>
          <a:xfrm>
            <a:off x="1002629" y="1416613"/>
            <a:ext cx="6537159"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rPr>
              <a:t>Docker</a:t>
            </a:r>
            <a:r>
              <a:rPr lang="zh-CN" altLang="en-US" sz="2000" dirty="0">
                <a:latin typeface="微软雅黑" panose="020B0503020204020204" pitchFamily="34" charset="-122"/>
                <a:ea typeface="微软雅黑" panose="020B0503020204020204" pitchFamily="34" charset="-122"/>
              </a:rPr>
              <a:t>开发的调度框架</a:t>
            </a:r>
            <a:r>
              <a:rPr lang="zh-CN" altLang="en-US" sz="2000" dirty="0" smtClean="0">
                <a:latin typeface="微软雅黑" panose="020B0503020204020204" pitchFamily="34" charset="-122"/>
                <a:ea typeface="微软雅黑" panose="020B0503020204020204" pitchFamily="34" charset="-122"/>
              </a:rPr>
              <a:t>。优点：使用</a:t>
            </a:r>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Docker API</a:t>
            </a:r>
            <a:r>
              <a:rPr lang="zh-CN" altLang="en-US" sz="2000" dirty="0">
                <a:latin typeface="微软雅黑" panose="020B0503020204020204" pitchFamily="34" charset="-122"/>
                <a:ea typeface="微软雅黑" panose="020B0503020204020204" pitchFamily="34" charset="-122"/>
              </a:rPr>
              <a:t>。</a:t>
            </a:r>
          </a:p>
        </p:txBody>
      </p:sp>
      <p:sp>
        <p:nvSpPr>
          <p:cNvPr id="7" name="矩形 6"/>
          <p:cNvSpPr/>
          <p:nvPr/>
        </p:nvSpPr>
        <p:spPr>
          <a:xfrm>
            <a:off x="456717" y="912389"/>
            <a:ext cx="2921377"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Docker </a:t>
            </a:r>
            <a:r>
              <a:rPr lang="en-US" altLang="zh-CN" sz="2400" b="1" dirty="0">
                <a:latin typeface="微软雅黑" panose="020B0503020204020204" pitchFamily="34" charset="-122"/>
                <a:ea typeface="微软雅黑" panose="020B0503020204020204" pitchFamily="34" charset="-122"/>
              </a:rPr>
              <a:t>Swarm</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258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93</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4" name="矩形 3"/>
          <p:cNvSpPr/>
          <p:nvPr/>
        </p:nvSpPr>
        <p:spPr>
          <a:xfrm>
            <a:off x="405407" y="1380381"/>
            <a:ext cx="8479969" cy="400110"/>
          </a:xfrm>
          <a:prstGeom prst="rect">
            <a:avLst/>
          </a:prstGeom>
        </p:spPr>
        <p:txBody>
          <a:bodyPr wrap="square">
            <a:spAutoFit/>
          </a:bodyPr>
          <a:lstStyle/>
          <a:p>
            <a:r>
              <a:rPr lang="en-US" altLang="zh-CN" sz="2000" dirty="0" smtClean="0">
                <a:latin typeface="微软雅黑" panose="020B0503020204020204" pitchFamily="34" charset="-122"/>
                <a:ea typeface="微软雅黑" panose="020B0503020204020204" pitchFamily="34" charset="-122"/>
              </a:rPr>
              <a:t>Docker</a:t>
            </a:r>
            <a:r>
              <a:rPr lang="zh-CN" altLang="en-US" sz="2000" dirty="0">
                <a:latin typeface="微软雅黑" panose="020B0503020204020204" pitchFamily="34" charset="-122"/>
                <a:ea typeface="微软雅黑" panose="020B0503020204020204" pitchFamily="34" charset="-122"/>
              </a:rPr>
              <a:t>容器的编排系统</a:t>
            </a:r>
            <a:r>
              <a:rPr lang="zh-CN" altLang="en-US" sz="2000" dirty="0" smtClean="0">
                <a:latin typeface="微软雅黑" panose="020B0503020204020204" pitchFamily="34" charset="-122"/>
                <a:ea typeface="微软雅黑" panose="020B0503020204020204" pitchFamily="34" charset="-122"/>
              </a:rPr>
              <a:t>，使用</a:t>
            </a:r>
            <a:r>
              <a:rPr lang="en-US" altLang="zh-CN" sz="2000" dirty="0">
                <a:solidFill>
                  <a:srgbClr val="FF0000"/>
                </a:solidFill>
                <a:latin typeface="微软雅黑" panose="020B0503020204020204" pitchFamily="34" charset="-122"/>
                <a:ea typeface="微软雅黑" panose="020B0503020204020204" pitchFamily="34" charset="-122"/>
              </a:rPr>
              <a:t>label</a:t>
            </a:r>
            <a:r>
              <a:rPr lang="zh-CN" altLang="en-US" sz="2000" dirty="0">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pod</a:t>
            </a:r>
            <a:r>
              <a:rPr lang="zh-CN" altLang="en-US" sz="2000" dirty="0">
                <a:latin typeface="微软雅黑" panose="020B0503020204020204" pitchFamily="34" charset="-122"/>
                <a:ea typeface="微软雅黑" panose="020B0503020204020204" pitchFamily="34" charset="-122"/>
              </a:rPr>
              <a:t>的概念来</a:t>
            </a:r>
            <a:r>
              <a:rPr lang="zh-CN" altLang="en-US" sz="2000" dirty="0">
                <a:solidFill>
                  <a:srgbClr val="FF0000"/>
                </a:solidFill>
                <a:latin typeface="微软雅黑" panose="020B0503020204020204" pitchFamily="34" charset="-122"/>
                <a:ea typeface="微软雅黑" panose="020B0503020204020204" pitchFamily="34" charset="-122"/>
              </a:rPr>
              <a:t>将容器换分为逻辑单元</a:t>
            </a:r>
            <a:r>
              <a:rPr lang="zh-CN" altLang="en-US" sz="2000" dirty="0" smtClean="0">
                <a:latin typeface="微软雅黑" panose="020B0503020204020204" pitchFamily="34" charset="-122"/>
                <a:ea typeface="微软雅黑" panose="020B0503020204020204" pitchFamily="34" charset="-122"/>
              </a:rPr>
              <a:t>。</a:t>
            </a:r>
            <a:endParaRPr lang="zh-CN" altLang="en-US" sz="2000" kern="0" dirty="0">
              <a:latin typeface="微软雅黑" panose="020B0503020204020204" pitchFamily="34" charset="-122"/>
              <a:ea typeface="微软雅黑" panose="020B0503020204020204" pitchFamily="34" charset="-122"/>
              <a:sym typeface="Calibri" pitchFamily="34" charset="0"/>
            </a:endParaRPr>
          </a:p>
        </p:txBody>
      </p:sp>
      <p:sp>
        <p:nvSpPr>
          <p:cNvPr id="6" name="矩形 5"/>
          <p:cNvSpPr/>
          <p:nvPr/>
        </p:nvSpPr>
        <p:spPr>
          <a:xfrm>
            <a:off x="405407" y="838228"/>
            <a:ext cx="2445926"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Kubernetes</a:t>
            </a:r>
            <a:endParaRPr lang="zh-CN" altLang="en-US" sz="2400" b="1" dirty="0">
              <a:latin typeface="微软雅黑" panose="020B0503020204020204" pitchFamily="34" charset="-122"/>
              <a:ea typeface="微软雅黑" panose="020B0503020204020204" pitchFamily="34" charset="-122"/>
            </a:endParaRPr>
          </a:p>
        </p:txBody>
      </p:sp>
      <p:sp>
        <p:nvSpPr>
          <p:cNvPr id="10" name="矩形 9"/>
          <p:cNvSpPr/>
          <p:nvPr/>
        </p:nvSpPr>
        <p:spPr>
          <a:xfrm>
            <a:off x="405406" y="3969848"/>
            <a:ext cx="7920446"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Pods</a:t>
            </a:r>
            <a:r>
              <a:rPr lang="zh-CN" altLang="en-US" dirty="0">
                <a:latin typeface="微软雅黑" panose="020B0503020204020204" pitchFamily="34" charset="-122"/>
                <a:ea typeface="微软雅黑" panose="020B0503020204020204" pitchFamily="34" charset="-122"/>
              </a:rPr>
              <a:t>是同地协作（</a:t>
            </a:r>
            <a:r>
              <a:rPr lang="en-US" altLang="zh-CN" dirty="0">
                <a:latin typeface="微软雅黑" panose="020B0503020204020204" pitchFamily="34" charset="-122"/>
                <a:ea typeface="微软雅黑" panose="020B0503020204020204" pitchFamily="34" charset="-122"/>
              </a:rPr>
              <a:t>co-located</a:t>
            </a:r>
            <a:r>
              <a:rPr lang="zh-CN" altLang="en-US" dirty="0">
                <a:latin typeface="微软雅黑" panose="020B0503020204020204" pitchFamily="34" charset="-122"/>
                <a:ea typeface="微软雅黑" panose="020B0503020204020204" pitchFamily="34" charset="-122"/>
              </a:rPr>
              <a:t>）容器的集合，这些容器被</a:t>
            </a:r>
            <a:r>
              <a:rPr lang="zh-CN" altLang="en-US" dirty="0">
                <a:solidFill>
                  <a:srgbClr val="FF0000"/>
                </a:solidFill>
                <a:latin typeface="微软雅黑" panose="020B0503020204020204" pitchFamily="34" charset="-122"/>
                <a:ea typeface="微软雅黑" panose="020B0503020204020204" pitchFamily="34" charset="-122"/>
              </a:rPr>
              <a:t>共同部署和调度</a:t>
            </a:r>
            <a:r>
              <a:rPr lang="zh-CN" altLang="en-US" dirty="0">
                <a:latin typeface="微软雅黑" panose="020B0503020204020204" pitchFamily="34" charset="-122"/>
                <a:ea typeface="微软雅黑" panose="020B0503020204020204" pitchFamily="34" charset="-122"/>
              </a:rPr>
              <a:t>，形成了一个服务，这是</a:t>
            </a:r>
            <a:r>
              <a:rPr lang="en-US" altLang="zh-CN" dirty="0">
                <a:latin typeface="微软雅黑" panose="020B0503020204020204" pitchFamily="34" charset="-122"/>
                <a:ea typeface="微软雅黑" panose="020B0503020204020204" pitchFamily="34" charset="-122"/>
              </a:rPr>
              <a:t>Kubernetes</a:t>
            </a:r>
            <a:r>
              <a:rPr lang="zh-CN" altLang="en-US" dirty="0">
                <a:latin typeface="微软雅黑" panose="020B0503020204020204" pitchFamily="34" charset="-122"/>
                <a:ea typeface="微软雅黑" panose="020B0503020204020204" pitchFamily="34" charset="-122"/>
              </a:rPr>
              <a:t>和其他两个框架的主要区别。相比于基于相似度的容器调度方式</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Swarm</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Mesos</a:t>
            </a:r>
            <a:r>
              <a:rPr lang="zh-CN" altLang="en-US" dirty="0">
                <a:latin typeface="微软雅黑" panose="020B0503020204020204" pitchFamily="34" charset="-122"/>
                <a:ea typeface="微软雅黑" panose="020B0503020204020204" pitchFamily="34" charset="-122"/>
              </a:rPr>
              <a:t>），这个方法简化了对集群的管理。</a:t>
            </a:r>
            <a:endParaRPr lang="zh-CN" altLang="en-US" kern="0" dirty="0">
              <a:latin typeface="微软雅黑" panose="020B0503020204020204" pitchFamily="34" charset="-122"/>
              <a:ea typeface="微软雅黑" panose="020B0503020204020204" pitchFamily="34" charset="-122"/>
              <a:sym typeface="Calibri" pitchFamily="34" charset="0"/>
            </a:endParaRPr>
          </a:p>
        </p:txBody>
      </p:sp>
      <p:sp>
        <p:nvSpPr>
          <p:cNvPr id="11" name="矩形 10"/>
          <p:cNvSpPr/>
          <p:nvPr/>
        </p:nvSpPr>
        <p:spPr>
          <a:xfrm>
            <a:off x="405406" y="2125267"/>
            <a:ext cx="8479969" cy="1200329"/>
          </a:xfrm>
          <a:prstGeom prst="rect">
            <a:avLst/>
          </a:prstGeom>
        </p:spPr>
        <p:txBody>
          <a:bodyPr wrap="square">
            <a:spAutoFit/>
          </a:bodyPr>
          <a:lstStyle/>
          <a:p>
            <a:r>
              <a:rPr lang="zh-CN" altLang="en-US" dirty="0" smtClean="0"/>
              <a:t>Pods</a:t>
            </a:r>
            <a:r>
              <a:rPr lang="zh-CN" altLang="en-US" dirty="0"/>
              <a:t>:由同一主机上部署的一个或几个容器组成的计算能力单位，执行相同的任务</a:t>
            </a:r>
            <a:r>
              <a:rPr lang="zh-CN" altLang="en-US" dirty="0" smtClean="0"/>
              <a:t>。</a:t>
            </a:r>
            <a:endParaRPr lang="en-US" altLang="zh-CN" dirty="0" smtClean="0"/>
          </a:p>
          <a:p>
            <a:endParaRPr lang="zh-CN" altLang="en-US" dirty="0"/>
          </a:p>
          <a:p>
            <a:r>
              <a:rPr lang="zh-CN" altLang="en-US" dirty="0"/>
              <a:t>Labels：key-value标签以一种非层次化、松散的方式标记、查找Kubernetes中的Pods/Replication Controllers/Services等资源。</a:t>
            </a:r>
          </a:p>
        </p:txBody>
      </p:sp>
    </p:spTree>
    <p:extLst>
      <p:ext uri="{BB962C8B-B14F-4D97-AF65-F5344CB8AC3E}">
        <p14:creationId xmlns:p14="http://schemas.microsoft.com/office/powerpoint/2010/main" val="206059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94</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pic>
        <p:nvPicPr>
          <p:cNvPr id="9" name="Picture 2" descr="D:\360安全浏览器下载\wKiom1aJ50OSq0olAAMwW876iyg073.jpg"/>
          <p:cNvPicPr>
            <a:picLocks noChangeAspect="1" noChangeArrowheads="1"/>
          </p:cNvPicPr>
          <p:nvPr/>
        </p:nvPicPr>
        <p:blipFill>
          <a:blip r:embed="rId3" cstate="print"/>
          <a:srcRect/>
          <a:stretch>
            <a:fillRect/>
          </a:stretch>
        </p:blipFill>
        <p:spPr bwMode="auto">
          <a:xfrm>
            <a:off x="849660" y="884209"/>
            <a:ext cx="7033018" cy="4945091"/>
          </a:xfrm>
          <a:prstGeom prst="rect">
            <a:avLst/>
          </a:prstGeom>
          <a:noFill/>
        </p:spPr>
      </p:pic>
    </p:spTree>
    <p:extLst>
      <p:ext uri="{BB962C8B-B14F-4D97-AF65-F5344CB8AC3E}">
        <p14:creationId xmlns:p14="http://schemas.microsoft.com/office/powerpoint/2010/main" val="181957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95</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7" name="Rectangle 3"/>
          <p:cNvSpPr txBox="1">
            <a:spLocks noChangeArrowheads="1"/>
          </p:cNvSpPr>
          <p:nvPr/>
        </p:nvSpPr>
        <p:spPr>
          <a:xfrm>
            <a:off x="199434" y="836006"/>
            <a:ext cx="8643998" cy="1378173"/>
          </a:xfrm>
          <a:prstGeom prst="rect">
            <a:avLst/>
          </a:prstGeom>
        </p:spPr>
        <p:txBody>
          <a:bodyPr/>
          <a:lstStyle/>
          <a:p>
            <a:r>
              <a:rPr lang="en-US" altLang="zh-CN"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的目的就是建立一个高效可扩展的系统，并且这个系统能够支持很多各种各样的框架，不管是</a:t>
            </a:r>
            <a:r>
              <a:rPr lang="zh-CN" altLang="en-US" sz="2400" dirty="0" smtClean="0">
                <a:solidFill>
                  <a:srgbClr val="FF0000"/>
                </a:solidFill>
                <a:latin typeface="黑体" pitchFamily="49" charset="-122"/>
                <a:ea typeface="黑体" pitchFamily="49" charset="-122"/>
              </a:rPr>
              <a:t>现在</a:t>
            </a:r>
            <a:r>
              <a:rPr lang="zh-CN" altLang="en-US" sz="2400" dirty="0" smtClean="0">
                <a:latin typeface="黑体" pitchFamily="49" charset="-122"/>
                <a:ea typeface="黑体" pitchFamily="49" charset="-122"/>
              </a:rPr>
              <a:t>的还是</a:t>
            </a:r>
            <a:r>
              <a:rPr lang="zh-CN" altLang="en-US" sz="2400" dirty="0" smtClean="0">
                <a:solidFill>
                  <a:srgbClr val="FF0000"/>
                </a:solidFill>
                <a:latin typeface="黑体" pitchFamily="49" charset="-122"/>
                <a:ea typeface="黑体" pitchFamily="49" charset="-122"/>
              </a:rPr>
              <a:t>未来</a:t>
            </a:r>
            <a:r>
              <a:rPr lang="zh-CN" altLang="en-US" sz="2400" dirty="0" smtClean="0">
                <a:latin typeface="黑体" pitchFamily="49" charset="-122"/>
                <a:ea typeface="黑体" pitchFamily="49" charset="-122"/>
              </a:rPr>
              <a:t>的框架，它都能支持。</a:t>
            </a:r>
            <a:endParaRPr kumimoji="0" lang="zh-CN" altLang="en-US" sz="2400" b="0" i="0" u="none" strike="noStrike" kern="0" cap="none" spc="0" normalizeH="0" baseline="0" noProof="0" dirty="0">
              <a:ln>
                <a:noFill/>
              </a:ln>
              <a:solidFill>
                <a:schemeClr val="tx1"/>
              </a:solidFill>
              <a:effectLst/>
              <a:uLnTx/>
              <a:uFillTx/>
              <a:latin typeface="黑体" pitchFamily="49" charset="-122"/>
              <a:ea typeface="黑体" pitchFamily="49" charset="-122"/>
              <a:sym typeface="Calibri" pitchFamily="34" charset="0"/>
            </a:endParaRPr>
          </a:p>
        </p:txBody>
      </p:sp>
      <p:pic>
        <p:nvPicPr>
          <p:cNvPr id="4" name="图片 3"/>
          <p:cNvPicPr>
            <a:picLocks noChangeAspect="1"/>
          </p:cNvPicPr>
          <p:nvPr/>
        </p:nvPicPr>
        <p:blipFill>
          <a:blip r:embed="rId3"/>
          <a:stretch>
            <a:fillRect/>
          </a:stretch>
        </p:blipFill>
        <p:spPr>
          <a:xfrm>
            <a:off x="1654572" y="2380163"/>
            <a:ext cx="5762625" cy="3676650"/>
          </a:xfrm>
          <a:prstGeom prst="rect">
            <a:avLst/>
          </a:prstGeom>
        </p:spPr>
      </p:pic>
    </p:spTree>
    <p:extLst>
      <p:ext uri="{BB962C8B-B14F-4D97-AF65-F5344CB8AC3E}">
        <p14:creationId xmlns:p14="http://schemas.microsoft.com/office/powerpoint/2010/main" val="23982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96</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4" name="Rectangle 3"/>
          <p:cNvSpPr txBox="1">
            <a:spLocks noChangeArrowheads="1"/>
          </p:cNvSpPr>
          <p:nvPr/>
        </p:nvSpPr>
        <p:spPr>
          <a:xfrm>
            <a:off x="104089" y="905120"/>
            <a:ext cx="8863592" cy="681870"/>
          </a:xfrm>
          <a:prstGeom prst="rect">
            <a:avLst/>
          </a:prstGeom>
        </p:spPr>
        <p:txBody>
          <a:bodyPr/>
          <a:lstStyle/>
          <a:p>
            <a:r>
              <a:rPr lang="en-US" altLang="zh-CN" sz="2400" dirty="0" smtClean="0">
                <a:latin typeface="黑体" pitchFamily="49" charset="-122"/>
                <a:ea typeface="黑体" pitchFamily="49" charset="-122"/>
              </a:rPr>
              <a:t>Fleet</a:t>
            </a:r>
            <a:r>
              <a:rPr lang="zh-CN" altLang="en-US" sz="2400" dirty="0" smtClean="0">
                <a:latin typeface="黑体" pitchFamily="49" charset="-122"/>
                <a:ea typeface="黑体" pitchFamily="49" charset="-122"/>
              </a:rPr>
              <a:t>是一个来自</a:t>
            </a:r>
            <a:r>
              <a:rPr lang="en-US" altLang="zh-CN" sz="2400" dirty="0" err="1" smtClean="0">
                <a:latin typeface="黑体" pitchFamily="49" charset="-122"/>
                <a:ea typeface="黑体" pitchFamily="49" charset="-122"/>
              </a:rPr>
              <a:t>CoreOS</a:t>
            </a:r>
            <a:r>
              <a:rPr lang="zh-CN" altLang="en-US" sz="2400" dirty="0" smtClean="0">
                <a:latin typeface="黑体" pitchFamily="49" charset="-122"/>
                <a:ea typeface="黑体" pitchFamily="49" charset="-122"/>
              </a:rPr>
              <a:t>的集群管理工具，</a:t>
            </a:r>
            <a:r>
              <a:rPr lang="zh-CN" altLang="en-US" sz="2400" dirty="0">
                <a:latin typeface="黑体" pitchFamily="49" charset="-122"/>
                <a:ea typeface="黑体" pitchFamily="49" charset="-122"/>
              </a:rPr>
              <a:t>是</a:t>
            </a:r>
            <a:r>
              <a:rPr lang="zh-CN" altLang="en-US" sz="2400" dirty="0" smtClean="0">
                <a:latin typeface="黑体" pitchFamily="49" charset="-122"/>
                <a:ea typeface="黑体" pitchFamily="49" charset="-122"/>
              </a:rPr>
              <a:t>低级别的集群引擎。</a:t>
            </a:r>
            <a:endParaRPr lang="zh-CN" altLang="en-US" sz="2400" dirty="0">
              <a:latin typeface="黑体" pitchFamily="49" charset="-122"/>
              <a:ea typeface="黑体" pitchFamily="49" charset="-122"/>
            </a:endParaRPr>
          </a:p>
        </p:txBody>
      </p:sp>
      <p:pic>
        <p:nvPicPr>
          <p:cNvPr id="5" name="Picture 2" descr="D:\360安全浏览器下载\fig_12-2.png"/>
          <p:cNvPicPr>
            <a:picLocks noChangeAspect="1" noChangeArrowheads="1"/>
          </p:cNvPicPr>
          <p:nvPr/>
        </p:nvPicPr>
        <p:blipFill>
          <a:blip r:embed="rId3" cstate="print"/>
          <a:srcRect/>
          <a:stretch>
            <a:fillRect/>
          </a:stretch>
        </p:blipFill>
        <p:spPr bwMode="auto">
          <a:xfrm>
            <a:off x="2107197" y="1889678"/>
            <a:ext cx="5429250" cy="3467100"/>
          </a:xfrm>
          <a:prstGeom prst="rect">
            <a:avLst/>
          </a:prstGeom>
          <a:noFill/>
        </p:spPr>
      </p:pic>
    </p:spTree>
    <p:extLst>
      <p:ext uri="{BB962C8B-B14F-4D97-AF65-F5344CB8AC3E}">
        <p14:creationId xmlns:p14="http://schemas.microsoft.com/office/powerpoint/2010/main" val="139263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97</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6" name="Rectangle 3"/>
          <p:cNvSpPr txBox="1">
            <a:spLocks noChangeArrowheads="1"/>
          </p:cNvSpPr>
          <p:nvPr/>
        </p:nvSpPr>
        <p:spPr>
          <a:xfrm>
            <a:off x="167741" y="954325"/>
            <a:ext cx="8736287" cy="3126539"/>
          </a:xfrm>
          <a:prstGeom prst="rect">
            <a:avLst/>
          </a:prstGeom>
        </p:spPr>
        <p:txBody>
          <a:bodyPr/>
          <a:lstStyle/>
          <a:p>
            <a:pPr marL="342900" indent="-342900">
              <a:buFont typeface="Wingdings" panose="05000000000000000000" pitchFamily="2" charset="2"/>
              <a:buChar char="l"/>
            </a:pPr>
            <a:r>
              <a:rPr lang="en-US" altLang="zh-CN" sz="2400" dirty="0" smtClean="0">
                <a:latin typeface="黑体" pitchFamily="49" charset="-122"/>
                <a:ea typeface="黑体" pitchFamily="49" charset="-122"/>
              </a:rPr>
              <a:t>Swarm</a:t>
            </a:r>
            <a:r>
              <a:rPr lang="zh-CN" altLang="en-US" sz="2400" dirty="0" smtClean="0">
                <a:latin typeface="黑体" pitchFamily="49" charset="-122"/>
                <a:ea typeface="黑体" pitchFamily="49" charset="-122"/>
              </a:rPr>
              <a:t>的优点和缺点都是使用</a:t>
            </a:r>
            <a:r>
              <a:rPr lang="zh-CN" altLang="en-US" sz="2400" dirty="0" smtClean="0">
                <a:solidFill>
                  <a:srgbClr val="FF0000"/>
                </a:solidFill>
                <a:latin typeface="黑体" pitchFamily="49" charset="-122"/>
                <a:ea typeface="黑体" pitchFamily="49" charset="-122"/>
              </a:rPr>
              <a:t>标准的</a:t>
            </a:r>
            <a:r>
              <a:rPr lang="en-US" altLang="zh-CN" sz="2400" dirty="0" err="1" smtClean="0">
                <a:solidFill>
                  <a:srgbClr val="FF0000"/>
                </a:solidFill>
                <a:latin typeface="黑体" pitchFamily="49" charset="-122"/>
                <a:ea typeface="黑体" pitchFamily="49" charset="-122"/>
              </a:rPr>
              <a:t>Docker</a:t>
            </a:r>
            <a:r>
              <a:rPr lang="zh-CN" altLang="en-US" sz="2400" dirty="0" smtClean="0">
                <a:solidFill>
                  <a:srgbClr val="FF0000"/>
                </a:solidFill>
                <a:latin typeface="黑体" pitchFamily="49" charset="-122"/>
                <a:ea typeface="黑体" pitchFamily="49" charset="-122"/>
              </a:rPr>
              <a:t>接口</a:t>
            </a:r>
            <a:r>
              <a:rPr lang="zh-CN" altLang="en-US" sz="2400" dirty="0" smtClean="0">
                <a:latin typeface="黑体" pitchFamily="49" charset="-122"/>
                <a:ea typeface="黑体" pitchFamily="49" charset="-122"/>
              </a:rPr>
              <a:t>，使用简单，容易集成到现有系统，但是更困难支持更复杂的调度，比如以定制接口方式定义的调度。</a:t>
            </a:r>
            <a:endParaRPr lang="en-US" altLang="zh-CN" sz="2400" dirty="0">
              <a:latin typeface="黑体" pitchFamily="49" charset="-122"/>
              <a:ea typeface="黑体" pitchFamily="49" charset="-122"/>
            </a:endParaRPr>
          </a:p>
          <a:p>
            <a:pPr marL="342900" indent="-342900">
              <a:buFont typeface="Wingdings" panose="05000000000000000000" pitchFamily="2" charset="2"/>
              <a:buChar char="l"/>
            </a:pPr>
            <a:r>
              <a:rPr lang="en-US" altLang="zh-CN" sz="2400" dirty="0" smtClean="0">
                <a:latin typeface="黑体" pitchFamily="49" charset="-122"/>
                <a:ea typeface="黑体" pitchFamily="49" charset="-122"/>
              </a:rPr>
              <a:t>Fleet</a:t>
            </a:r>
            <a:r>
              <a:rPr lang="zh-CN" altLang="en-US" sz="2400" dirty="0" smtClean="0">
                <a:latin typeface="黑体" pitchFamily="49" charset="-122"/>
                <a:ea typeface="黑体" pitchFamily="49" charset="-122"/>
              </a:rPr>
              <a:t>是</a:t>
            </a:r>
            <a:r>
              <a:rPr lang="zh-CN" altLang="en-US" sz="2400" dirty="0" smtClean="0">
                <a:solidFill>
                  <a:srgbClr val="FF0000"/>
                </a:solidFill>
                <a:latin typeface="黑体" pitchFamily="49" charset="-122"/>
                <a:ea typeface="黑体" pitchFamily="49" charset="-122"/>
              </a:rPr>
              <a:t>低层次</a:t>
            </a:r>
            <a:r>
              <a:rPr lang="zh-CN" altLang="en-US" sz="2400" dirty="0" smtClean="0">
                <a:latin typeface="黑体" pitchFamily="49" charset="-122"/>
                <a:ea typeface="黑体" pitchFamily="49" charset="-122"/>
              </a:rPr>
              <a:t>且相当</a:t>
            </a:r>
            <a:r>
              <a:rPr lang="zh-CN" altLang="en-US" sz="2400" dirty="0" smtClean="0">
                <a:solidFill>
                  <a:srgbClr val="FF0000"/>
                </a:solidFill>
                <a:latin typeface="黑体" pitchFamily="49" charset="-122"/>
                <a:ea typeface="黑体" pitchFamily="49" charset="-122"/>
              </a:rPr>
              <a:t>简单</a:t>
            </a:r>
            <a:r>
              <a:rPr lang="zh-CN" altLang="en-US" sz="2400" dirty="0" smtClean="0">
                <a:latin typeface="黑体" pitchFamily="49" charset="-122"/>
                <a:ea typeface="黑体" pitchFamily="49" charset="-122"/>
              </a:rPr>
              <a:t>的管理指挥层，能作为运行高级别管理工具如</a:t>
            </a:r>
            <a:r>
              <a:rPr lang="en-US" altLang="zh-CN" sz="2400" dirty="0" err="1" smtClean="0">
                <a:latin typeface="黑体" pitchFamily="49" charset="-122"/>
                <a:ea typeface="黑体" pitchFamily="49" charset="-122"/>
              </a:rPr>
              <a:t>Kubernetes</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的基础。</a:t>
            </a:r>
            <a:endParaRPr lang="en-US" altLang="zh-CN" sz="2400" dirty="0" smtClean="0">
              <a:latin typeface="黑体" pitchFamily="49" charset="-122"/>
              <a:ea typeface="黑体" pitchFamily="49" charset="-122"/>
            </a:endParaRPr>
          </a:p>
          <a:p>
            <a:pPr marL="342900" indent="-342900">
              <a:buFont typeface="Wingdings" panose="05000000000000000000" pitchFamily="2" charset="2"/>
              <a:buChar char="l"/>
            </a:pPr>
            <a:r>
              <a:rPr lang="en-US" altLang="zh-CN" sz="2400" dirty="0" smtClean="0">
                <a:latin typeface="黑体" pitchFamily="49" charset="-122"/>
                <a:ea typeface="黑体" pitchFamily="49" charset="-122"/>
              </a:rPr>
              <a:t>Kubernetes </a:t>
            </a:r>
            <a:r>
              <a:rPr lang="zh-CN" altLang="en-US" sz="2400" dirty="0" smtClean="0">
                <a:latin typeface="黑体" pitchFamily="49" charset="-122"/>
                <a:ea typeface="黑体" pitchFamily="49" charset="-122"/>
              </a:rPr>
              <a:t>是</a:t>
            </a:r>
            <a:r>
              <a:rPr lang="zh-CN" altLang="en-US" sz="2400" dirty="0" smtClean="0">
                <a:solidFill>
                  <a:srgbClr val="FF0000"/>
                </a:solidFill>
                <a:latin typeface="黑体" pitchFamily="49" charset="-122"/>
                <a:ea typeface="黑体" pitchFamily="49" charset="-122"/>
              </a:rPr>
              <a:t>自成体系</a:t>
            </a:r>
            <a:r>
              <a:rPr lang="zh-CN" altLang="en-US" sz="2400" dirty="0" smtClean="0">
                <a:latin typeface="黑体" pitchFamily="49" charset="-122"/>
                <a:ea typeface="黑体" pitchFamily="49" charset="-122"/>
              </a:rPr>
              <a:t>的管理工具，有自己的服务发现和复制，需要对</a:t>
            </a:r>
            <a:r>
              <a:rPr lang="zh-CN" altLang="en-US" sz="2400" dirty="0" smtClean="0">
                <a:solidFill>
                  <a:srgbClr val="FF0000"/>
                </a:solidFill>
                <a:latin typeface="黑体" pitchFamily="49" charset="-122"/>
                <a:ea typeface="黑体" pitchFamily="49" charset="-122"/>
              </a:rPr>
              <a:t>现有应用的重新设计</a:t>
            </a:r>
            <a:r>
              <a:rPr lang="zh-CN" altLang="en-US" sz="2400" dirty="0" smtClean="0">
                <a:latin typeface="黑体" pitchFamily="49" charset="-122"/>
                <a:ea typeface="黑体" pitchFamily="49" charset="-122"/>
              </a:rPr>
              <a:t>，但是能支持失败冗余和扩展系统。</a:t>
            </a:r>
            <a:r>
              <a:rPr lang="en-US" sz="2400" dirty="0" err="1" smtClean="0">
                <a:latin typeface="黑体" pitchFamily="49" charset="-122"/>
                <a:ea typeface="黑体" pitchFamily="49" charset="-122"/>
              </a:rPr>
              <a:t>Kubernetes</a:t>
            </a:r>
            <a:r>
              <a:rPr lang="zh-CN" altLang="en-US" sz="2400" dirty="0" smtClean="0">
                <a:latin typeface="黑体" pitchFamily="49" charset="-122"/>
                <a:ea typeface="黑体" pitchFamily="49" charset="-122"/>
              </a:rPr>
              <a:t>是由谷歌的</a:t>
            </a:r>
            <a:r>
              <a:rPr lang="en-US" sz="2400" dirty="0" smtClean="0">
                <a:latin typeface="黑体" pitchFamily="49" charset="-122"/>
                <a:ea typeface="黑体" pitchFamily="49" charset="-122"/>
              </a:rPr>
              <a:t>Borg</a:t>
            </a:r>
            <a:r>
              <a:rPr lang="zh-CN" altLang="en-US" sz="2400" dirty="0" smtClean="0">
                <a:latin typeface="黑体" pitchFamily="49" charset="-122"/>
                <a:ea typeface="黑体" pitchFamily="49" charset="-122"/>
              </a:rPr>
              <a:t>容器管理工具简化的</a:t>
            </a:r>
            <a:r>
              <a:rPr lang="zh-CN" altLang="en-US" sz="2400" dirty="0" smtClean="0">
                <a:solidFill>
                  <a:srgbClr val="FF0000"/>
                </a:solidFill>
                <a:latin typeface="黑体" pitchFamily="49" charset="-122"/>
                <a:ea typeface="黑体" pitchFamily="49" charset="-122"/>
              </a:rPr>
              <a:t>开源版本</a:t>
            </a:r>
            <a:r>
              <a:rPr lang="en-US" sz="2400" dirty="0" smtClean="0">
                <a:solidFill>
                  <a:srgbClr val="FF0000"/>
                </a:solidFill>
                <a:latin typeface="黑体" pitchFamily="49" charset="-122"/>
                <a:ea typeface="黑体" pitchFamily="49" charset="-122"/>
              </a:rPr>
              <a:t> </a:t>
            </a:r>
            <a:r>
              <a:rPr lang="zh-CN" altLang="en-US" sz="2400" dirty="0" smtClean="0">
                <a:solidFill>
                  <a:srgbClr val="FF0000"/>
                </a:solidFill>
                <a:latin typeface="黑体" pitchFamily="49" charset="-122"/>
                <a:ea typeface="黑体" pitchFamily="49" charset="-122"/>
              </a:rPr>
              <a:t>。</a:t>
            </a:r>
            <a:r>
              <a:rPr lang="zh-CN" altLang="en-US" sz="2400" dirty="0" smtClean="0">
                <a:latin typeface="黑体" pitchFamily="49" charset="-122"/>
                <a:ea typeface="黑体" pitchFamily="49" charset="-122"/>
              </a:rPr>
              <a:t/>
            </a:r>
            <a:br>
              <a:rPr lang="zh-CN" altLang="en-US" sz="2400" dirty="0" smtClean="0">
                <a:latin typeface="黑体" pitchFamily="49" charset="-122"/>
                <a:ea typeface="黑体" pitchFamily="49" charset="-122"/>
              </a:rPr>
            </a:b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27248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98</a:t>
            </a:fld>
            <a:endParaRPr lang="zh-CN" altLang="en-US" dirty="0"/>
          </a:p>
        </p:txBody>
      </p:sp>
      <p:sp>
        <p:nvSpPr>
          <p:cNvPr id="3" name="Rectangle 2_1"/>
          <p:cNvSpPr/>
          <p:nvPr/>
        </p:nvSpPr>
        <p:spPr>
          <a:xfrm>
            <a:off x="199435" y="96020"/>
            <a:ext cx="2204450"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2.8 </a:t>
            </a:r>
            <a:r>
              <a:rPr lang="zh-CN" altLang="en-US" sz="2400" b="1" spc="225" dirty="0" smtClean="0">
                <a:solidFill>
                  <a:schemeClr val="bg1"/>
                </a:solidFill>
                <a:latin typeface="微软雅黑" panose="020B0503020204020204" pitchFamily="34" charset="-122"/>
                <a:ea typeface="微软雅黑" panose="020B0503020204020204" pitchFamily="34" charset="-122"/>
              </a:rPr>
              <a:t>容器</a:t>
            </a:r>
            <a:r>
              <a:rPr lang="zh-CN" altLang="en-US" sz="2400" b="1" spc="225" dirty="0">
                <a:solidFill>
                  <a:schemeClr val="bg1"/>
                </a:solidFill>
                <a:latin typeface="微软雅黑" panose="020B0503020204020204" pitchFamily="34" charset="-122"/>
                <a:ea typeface="微软雅黑" panose="020B0503020204020204" pitchFamily="34" charset="-122"/>
              </a:rPr>
              <a:t>调度</a:t>
            </a:r>
          </a:p>
        </p:txBody>
      </p:sp>
      <p:sp>
        <p:nvSpPr>
          <p:cNvPr id="5" name="Rectangle 3"/>
          <p:cNvSpPr txBox="1">
            <a:spLocks noChangeArrowheads="1"/>
          </p:cNvSpPr>
          <p:nvPr/>
        </p:nvSpPr>
        <p:spPr>
          <a:xfrm>
            <a:off x="179695" y="987640"/>
            <a:ext cx="8643998" cy="3320591"/>
          </a:xfrm>
          <a:prstGeom prst="rect">
            <a:avLst/>
          </a:prstGeom>
        </p:spPr>
        <p:txBody>
          <a:bodyPr/>
          <a:lstStyle/>
          <a:p>
            <a:pPr marL="342900" indent="-342900">
              <a:buFont typeface="Wingdings" panose="05000000000000000000" pitchFamily="2" charset="2"/>
              <a:buChar char="l"/>
            </a:pPr>
            <a:r>
              <a:rPr lang="en-US" altLang="zh-CN"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是低级别 </a:t>
            </a:r>
            <a:r>
              <a:rPr lang="en-US" altLang="zh-CN" sz="2400" dirty="0" smtClean="0">
                <a:latin typeface="黑体" pitchFamily="49" charset="-122"/>
                <a:ea typeface="黑体" pitchFamily="49" charset="-122"/>
              </a:rPr>
              <a:t>battle-hardened</a:t>
            </a:r>
            <a:r>
              <a:rPr lang="zh-CN" altLang="en-US" sz="2400" dirty="0" smtClean="0">
                <a:latin typeface="黑体" pitchFamily="49" charset="-122"/>
                <a:ea typeface="黑体" pitchFamily="49" charset="-122"/>
              </a:rPr>
              <a:t>调度器，</a:t>
            </a:r>
            <a:r>
              <a:rPr lang="zh-CN" altLang="en-US" sz="2400" dirty="0" smtClean="0">
                <a:solidFill>
                  <a:srgbClr val="FF0000"/>
                </a:solidFill>
                <a:latin typeface="黑体" pitchFamily="49" charset="-122"/>
                <a:ea typeface="黑体" pitchFamily="49" charset="-122"/>
              </a:rPr>
              <a:t>支持几种容器管理</a:t>
            </a:r>
            <a:r>
              <a:rPr lang="zh-CN" altLang="en-US" sz="2400" dirty="0" smtClean="0">
                <a:latin typeface="黑体" pitchFamily="49" charset="-122"/>
                <a:ea typeface="黑体" pitchFamily="49" charset="-122"/>
              </a:rPr>
              <a:t>框架如</a:t>
            </a:r>
            <a:r>
              <a:rPr lang="en-US" altLang="zh-CN" sz="2400" dirty="0" smtClean="0">
                <a:latin typeface="黑体" pitchFamily="49" charset="-122"/>
                <a:ea typeface="黑体" pitchFamily="49" charset="-122"/>
              </a:rPr>
              <a:t>Marathon, </a:t>
            </a:r>
            <a:r>
              <a:rPr lang="en-US" altLang="zh-CN" sz="2400" dirty="0" err="1" smtClean="0">
                <a:latin typeface="黑体" pitchFamily="49" charset="-122"/>
                <a:ea typeface="黑体" pitchFamily="49" charset="-122"/>
              </a:rPr>
              <a:t>Kubernetes</a:t>
            </a:r>
            <a:r>
              <a:rPr lang="en-US" altLang="zh-CN" sz="2400" dirty="0" smtClean="0">
                <a:latin typeface="黑体" pitchFamily="49" charset="-122"/>
                <a:ea typeface="黑体" pitchFamily="49" charset="-122"/>
              </a:rPr>
              <a:t>, and Swarm</a:t>
            </a:r>
            <a:r>
              <a:rPr lang="zh-CN" altLang="en-US" sz="2400" dirty="0" smtClean="0">
                <a:latin typeface="黑体" pitchFamily="49" charset="-122"/>
                <a:ea typeface="黑体" pitchFamily="49" charset="-122"/>
              </a:rPr>
              <a:t>，现在</a:t>
            </a:r>
            <a:r>
              <a:rPr lang="en-US" altLang="zh-CN" sz="2400" dirty="0" err="1" smtClean="0">
                <a:latin typeface="黑体" pitchFamily="49" charset="-122"/>
                <a:ea typeface="黑体" pitchFamily="49" charset="-122"/>
              </a:rPr>
              <a:t>Kubernetes</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和 </a:t>
            </a:r>
            <a:r>
              <a:rPr lang="en-US" altLang="zh-CN"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稳定性超过</a:t>
            </a:r>
            <a:r>
              <a:rPr lang="en-US" altLang="zh-CN" sz="2400" dirty="0" smtClean="0">
                <a:latin typeface="黑体" pitchFamily="49" charset="-122"/>
                <a:ea typeface="黑体" pitchFamily="49" charset="-122"/>
              </a:rPr>
              <a:t>Swarm</a:t>
            </a:r>
            <a:r>
              <a:rPr lang="zh-CN" altLang="en-US" sz="2400" dirty="0" smtClean="0">
                <a:latin typeface="黑体" pitchFamily="49" charset="-122"/>
                <a:ea typeface="黑体" pitchFamily="49" charset="-122"/>
              </a:rPr>
              <a:t>，在扩展性方面，</a:t>
            </a:r>
            <a:r>
              <a:rPr lang="en-US" altLang="zh-CN"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已经被证明支持超大规模的系统，比如数百数千台主机，但是，如果你需要小的集群，比如少于一打数量的节点服务器数量，</a:t>
            </a:r>
            <a:r>
              <a:rPr lang="en-US" altLang="zh-CN"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也许过于</a:t>
            </a:r>
            <a:r>
              <a:rPr lang="zh-CN" altLang="en-US" sz="2400" dirty="0" smtClean="0">
                <a:solidFill>
                  <a:srgbClr val="FF0000"/>
                </a:solidFill>
                <a:latin typeface="黑体" pitchFamily="49" charset="-122"/>
                <a:ea typeface="黑体" pitchFamily="49" charset="-122"/>
              </a:rPr>
              <a:t>复杂</a:t>
            </a:r>
            <a:r>
              <a:rPr lang="zh-CN" altLang="en-US" sz="2400" dirty="0" smtClean="0">
                <a:latin typeface="黑体" pitchFamily="49" charset="-122"/>
                <a:ea typeface="黑体" pitchFamily="49" charset="-122"/>
              </a:rPr>
              <a:t>了。</a:t>
            </a:r>
            <a:r>
              <a:rPr lang="en-US" sz="2400" dirty="0" err="1" smtClean="0">
                <a:latin typeface="黑体" pitchFamily="49" charset="-122"/>
                <a:ea typeface="黑体" pitchFamily="49" charset="-122"/>
              </a:rPr>
              <a:t>Mesos</a:t>
            </a:r>
            <a:r>
              <a:rPr lang="zh-CN" altLang="en-US" sz="2400" dirty="0" smtClean="0">
                <a:latin typeface="黑体" pitchFamily="49" charset="-122"/>
                <a:ea typeface="黑体" pitchFamily="49" charset="-122"/>
              </a:rPr>
              <a:t>则由开源社区在谷歌公开出的技术原理上开发出来，但可以适应更大规模的分布式集群系统。</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36504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13876</TotalTime>
  <Words>9588</Words>
  <Application>Microsoft Office PowerPoint</Application>
  <PresentationFormat>全屏显示(4:3)</PresentationFormat>
  <Paragraphs>938</Paragraphs>
  <Slides>98</Slides>
  <Notes>74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98</vt:i4>
      </vt:variant>
    </vt:vector>
  </HeadingPairs>
  <TitlesOfParts>
    <vt:vector size="110" baseType="lpstr">
      <vt:lpstr>-apple-system</vt:lpstr>
      <vt:lpstr>Source Code Pro</vt:lpstr>
      <vt:lpstr>黑体</vt:lpstr>
      <vt:lpstr>宋体</vt:lpstr>
      <vt:lpstr>Microsoft YaHei</vt:lpstr>
      <vt:lpstr>Microsoft YaHei</vt:lpstr>
      <vt:lpstr>Arial</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j.huang</cp:lastModifiedBy>
  <cp:revision>845</cp:revision>
  <dcterms:created xsi:type="dcterms:W3CDTF">2015-10-22T05:46:43Z</dcterms:created>
  <dcterms:modified xsi:type="dcterms:W3CDTF">2020-11-02T09:43:28Z</dcterms:modified>
</cp:coreProperties>
</file>